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71"/>
  </p:notesMasterIdLst>
  <p:handoutMasterIdLst>
    <p:handoutMasterId r:id="rId72"/>
  </p:handoutMasterIdLst>
  <p:sldIdLst>
    <p:sldId id="256" r:id="rId8"/>
    <p:sldId id="357" r:id="rId9"/>
    <p:sldId id="290" r:id="rId10"/>
    <p:sldId id="324" r:id="rId11"/>
    <p:sldId id="460" r:id="rId12"/>
    <p:sldId id="326" r:id="rId13"/>
    <p:sldId id="453" r:id="rId14"/>
    <p:sldId id="454" r:id="rId15"/>
    <p:sldId id="455" r:id="rId16"/>
    <p:sldId id="392" r:id="rId17"/>
    <p:sldId id="458" r:id="rId18"/>
    <p:sldId id="393" r:id="rId19"/>
    <p:sldId id="459" r:id="rId20"/>
    <p:sldId id="327" r:id="rId21"/>
    <p:sldId id="328" r:id="rId22"/>
    <p:sldId id="358" r:id="rId23"/>
    <p:sldId id="329" r:id="rId24"/>
    <p:sldId id="426" r:id="rId25"/>
    <p:sldId id="396" r:id="rId26"/>
    <p:sldId id="397" r:id="rId27"/>
    <p:sldId id="343" r:id="rId28"/>
    <p:sldId id="344" r:id="rId29"/>
    <p:sldId id="427" r:id="rId30"/>
    <p:sldId id="345" r:id="rId31"/>
    <p:sldId id="346" r:id="rId32"/>
    <p:sldId id="404" r:id="rId33"/>
    <p:sldId id="405" r:id="rId34"/>
    <p:sldId id="406" r:id="rId35"/>
    <p:sldId id="368" r:id="rId36"/>
    <p:sldId id="369" r:id="rId37"/>
    <p:sldId id="428" r:id="rId38"/>
    <p:sldId id="429" r:id="rId39"/>
    <p:sldId id="430" r:id="rId40"/>
    <p:sldId id="431" r:id="rId41"/>
    <p:sldId id="433" r:id="rId42"/>
    <p:sldId id="432" r:id="rId43"/>
    <p:sldId id="434" r:id="rId44"/>
    <p:sldId id="435" r:id="rId45"/>
    <p:sldId id="436" r:id="rId46"/>
    <p:sldId id="381" r:id="rId47"/>
    <p:sldId id="438" r:id="rId48"/>
    <p:sldId id="439" r:id="rId49"/>
    <p:sldId id="440" r:id="rId50"/>
    <p:sldId id="441" r:id="rId51"/>
    <p:sldId id="442" r:id="rId52"/>
    <p:sldId id="443" r:id="rId53"/>
    <p:sldId id="437" r:id="rId54"/>
    <p:sldId id="382" r:id="rId55"/>
    <p:sldId id="444" r:id="rId56"/>
    <p:sldId id="445" r:id="rId57"/>
    <p:sldId id="446" r:id="rId58"/>
    <p:sldId id="447" r:id="rId59"/>
    <p:sldId id="448" r:id="rId60"/>
    <p:sldId id="449" r:id="rId61"/>
    <p:sldId id="450" r:id="rId62"/>
    <p:sldId id="451" r:id="rId63"/>
    <p:sldId id="452" r:id="rId64"/>
    <p:sldId id="456" r:id="rId65"/>
    <p:sldId id="457" r:id="rId66"/>
    <p:sldId id="422" r:id="rId67"/>
    <p:sldId id="353" r:id="rId68"/>
    <p:sldId id="354" r:id="rId69"/>
    <p:sldId id="39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88" autoAdjust="0"/>
    <p:restoredTop sz="88568" autoAdjust="0"/>
  </p:normalViewPr>
  <p:slideViewPr>
    <p:cSldViewPr snapToGrid="0" snapToObjects="1">
      <p:cViewPr varScale="1">
        <p:scale>
          <a:sx n="100" d="100"/>
          <a:sy n="100" d="100"/>
        </p:scale>
        <p:origin x="2142" y="7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3/29/2020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3/29/2020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in.tue.nl/~wstomv/edu/2ip30/references/Kruchten4+1.pdf"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27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4+1 Architectural view model was created by Philippe </a:t>
            </a:r>
            <a:r>
              <a:rPr lang="en-US" sz="1200" b="0" i="0" kern="1200" dirty="0" err="1">
                <a:solidFill>
                  <a:schemeClr val="tx1"/>
                </a:solidFill>
                <a:effectLst/>
                <a:latin typeface="+mn-lt"/>
                <a:ea typeface="+mn-ea"/>
                <a:cs typeface="+mn-cs"/>
              </a:rPr>
              <a:t>Kruchten</a:t>
            </a:r>
            <a:r>
              <a:rPr lang="en-US" sz="1200" b="0" i="0" kern="1200" dirty="0">
                <a:solidFill>
                  <a:schemeClr val="tx1"/>
                </a:solidFill>
                <a:effectLst/>
                <a:latin typeface="+mn-lt"/>
                <a:ea typeface="+mn-ea"/>
                <a:cs typeface="+mn-cs"/>
              </a:rPr>
              <a:t> and published, back in 1995, in his paper titled “</a:t>
            </a:r>
            <a:r>
              <a:rPr lang="en-US" sz="1200" b="0" i="0" u="none" strike="noStrike" kern="1200" dirty="0">
                <a:solidFill>
                  <a:schemeClr val="tx1"/>
                </a:solidFill>
                <a:effectLst/>
                <a:latin typeface="+mn-lt"/>
                <a:ea typeface="+mn-ea"/>
                <a:cs typeface="+mn-cs"/>
                <a:hlinkClick r:id="rId3"/>
              </a:rPr>
              <a:t>Architectural Blueprints—The “4+1” View Model of Software Architecture</a:t>
            </a:r>
            <a:r>
              <a:rPr lang="en-US"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09316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https://www.youtube.com/watch?v=laSrDtYtkXU&amp;list=PLCku-ULHIQvlLC2gFqeoX-JtbEvmeoDhl&amp;index=1</a:t>
            </a:r>
          </a:p>
        </p:txBody>
      </p:sp>
    </p:spTree>
    <p:extLst>
      <p:ext uri="{BB962C8B-B14F-4D97-AF65-F5344CB8AC3E}">
        <p14:creationId xmlns:p14="http://schemas.microsoft.com/office/powerpoint/2010/main" val="393369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a16="http://schemas.microsoft.com/office/drawing/2014/main"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hyperlink" Target="https://herbertograca.com/2019/08/12/documenting-software-architectur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a:t>Assoc</a:t>
            </a:r>
            <a:r>
              <a:rPr lang="lt-LT" sz="1800" dirty="0"/>
              <a:t> </a:t>
            </a:r>
            <a:r>
              <a:rPr lang="lt-LT" sz="1800" dirty="0" err="1"/>
              <a:t>prof</a:t>
            </a:r>
            <a:r>
              <a:rPr lang="en-US" sz="1800" dirty="0"/>
              <a:t>. </a:t>
            </a:r>
            <a:r>
              <a:rPr lang="lt-LT" sz="1800" dirty="0"/>
              <a:t>dr. </a:t>
            </a:r>
            <a:r>
              <a:rPr lang="en-US" sz="1800" dirty="0"/>
              <a:t>Tomas </a:t>
            </a:r>
            <a:r>
              <a:rPr lang="en-US" sz="1800" dirty="0" err="1"/>
              <a:t>Bla</a:t>
            </a:r>
            <a:r>
              <a:rPr lang="lt-LT" sz="1800" dirty="0"/>
              <a:t>ž</a:t>
            </a:r>
            <a:r>
              <a:rPr lang="en-US" sz="1800" dirty="0" err="1"/>
              <a:t>auskas</a:t>
            </a:r>
            <a:r>
              <a:rPr lang="lt-LT" sz="1800" dirty="0"/>
              <a:t>, 201</a:t>
            </a:r>
            <a:r>
              <a:rPr lang="en-US" sz="1800" dirty="0"/>
              <a:t>8</a:t>
            </a:r>
            <a:r>
              <a:rPr lang="lt-LT" sz="1800" dirty="0"/>
              <a:t> </a:t>
            </a:r>
          </a:p>
        </p:txBody>
      </p:sp>
      <p:sp>
        <p:nvSpPr>
          <p:cNvPr id="6" name="Text Placeholder 5"/>
          <p:cNvSpPr>
            <a:spLocks noGrp="1"/>
          </p:cNvSpPr>
          <p:nvPr>
            <p:ph type="body" sz="quarter" idx="13"/>
          </p:nvPr>
        </p:nvSpPr>
        <p:spPr/>
        <p:txBody>
          <a:bodyPr/>
          <a:lstStyle/>
          <a:p>
            <a:r>
              <a:rPr lang="lt-LT" sz="4000" dirty="0" err="1"/>
              <a:t>Software</a:t>
            </a:r>
            <a:r>
              <a:rPr lang="lt-LT" sz="4000" dirty="0"/>
              <a:t> </a:t>
            </a:r>
            <a:r>
              <a:rPr lang="lt-LT" sz="4000" dirty="0" err="1"/>
              <a:t>Engineering</a:t>
            </a:r>
            <a:endParaRPr lang="lt-LT" sz="4000" dirty="0"/>
          </a:p>
          <a:p>
            <a:r>
              <a:rPr lang="en-US" sz="4000" dirty="0"/>
              <a:t>System Modeling</a:t>
            </a:r>
          </a:p>
        </p:txBody>
      </p:sp>
      <p:sp>
        <p:nvSpPr>
          <p:cNvPr id="3" name="Rectangle 2">
            <a:extLst>
              <a:ext uri="{FF2B5EF4-FFF2-40B4-BE49-F238E27FC236}">
                <a16:creationId xmlns:a16="http://schemas.microsoft.com/office/drawing/2014/main"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UML </a:t>
            </a:r>
            <a:r>
              <a:rPr lang="lt-LT" dirty="0" err="1"/>
              <a:t>and</a:t>
            </a:r>
            <a:r>
              <a:rPr lang="lt-LT" dirty="0"/>
              <a:t> 4+1 </a:t>
            </a:r>
            <a:r>
              <a:rPr lang="lt-LT" dirty="0" err="1"/>
              <a:t>model</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1026" name="Picture 2">
            <a:extLst>
              <a:ext uri="{FF2B5EF4-FFF2-40B4-BE49-F238E27FC236}">
                <a16:creationId xmlns:a16="http://schemas.microsoft.com/office/drawing/2014/main" id="{696468EE-BF8F-405E-99F7-1181BC1FA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1371385"/>
            <a:ext cx="8820150" cy="47285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E034964-319F-4AC2-8C18-A2AC21865924}"/>
              </a:ext>
            </a:extLst>
          </p:cNvPr>
          <p:cNvSpPr/>
          <p:nvPr/>
        </p:nvSpPr>
        <p:spPr>
          <a:xfrm>
            <a:off x="4914900" y="6112344"/>
            <a:ext cx="4572000" cy="523220"/>
          </a:xfrm>
          <a:prstGeom prst="rect">
            <a:avLst/>
          </a:prstGeom>
        </p:spPr>
        <p:txBody>
          <a:bodyPr>
            <a:spAutoFit/>
          </a:bodyPr>
          <a:lstStyle/>
          <a:p>
            <a:r>
              <a:rPr lang="en-US" sz="1400" dirty="0">
                <a:hlinkClick r:id="rId4"/>
              </a:rPr>
              <a:t>https://herbertograca.com/2019/08/12/documenting-software-architecture/</a:t>
            </a:r>
            <a:endParaRPr lang="en-US" sz="1400" dirty="0"/>
          </a:p>
        </p:txBody>
      </p:sp>
    </p:spTree>
    <p:extLst>
      <p:ext uri="{BB962C8B-B14F-4D97-AF65-F5344CB8AC3E}">
        <p14:creationId xmlns:p14="http://schemas.microsoft.com/office/powerpoint/2010/main" val="227189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UML diagram types</a:t>
            </a:r>
            <a:r>
              <a:rPr lang="lt-LT" dirty="0"/>
              <a:t> (</a:t>
            </a:r>
            <a:r>
              <a:rPr lang="lt-LT" dirty="0" err="1"/>
              <a:t>frequently</a:t>
            </a:r>
            <a:r>
              <a:rPr lang="lt-LT" dirty="0"/>
              <a:t> </a:t>
            </a:r>
            <a:r>
              <a:rPr lang="lt-LT" dirty="0" err="1"/>
              <a:t>used</a:t>
            </a:r>
            <a:r>
              <a:rPr lang="lt-LT"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5" name="Text Placeholder 2"/>
          <p:cNvSpPr>
            <a:spLocks noGrp="1"/>
          </p:cNvSpPr>
          <p:nvPr>
            <p:ph type="body" sz="quarter" idx="12"/>
          </p:nvPr>
        </p:nvSpPr>
        <p:spPr>
          <a:xfrm>
            <a:off x="457202" y="1270748"/>
            <a:ext cx="8226909" cy="4276165"/>
          </a:xfrm>
        </p:spPr>
        <p:txBody>
          <a:bodyPr/>
          <a:lstStyle/>
          <a:p>
            <a:r>
              <a:rPr lang="en-US" b="1" dirty="0"/>
              <a:t>Activity diagrams</a:t>
            </a:r>
            <a:r>
              <a:rPr lang="en-US" dirty="0"/>
              <a:t>, which show the activities involved in a process or in data processing .</a:t>
            </a:r>
            <a:endParaRPr lang="en-GB" dirty="0"/>
          </a:p>
          <a:p>
            <a:r>
              <a:rPr lang="en-US" b="1" dirty="0"/>
              <a:t>Use case diagrams</a:t>
            </a:r>
            <a:r>
              <a:rPr lang="en-US" dirty="0"/>
              <a:t>, which show the interactions between a system and its environment. </a:t>
            </a:r>
            <a:endParaRPr lang="en-GB" dirty="0"/>
          </a:p>
          <a:p>
            <a:r>
              <a:rPr lang="en-US" b="1" dirty="0"/>
              <a:t>Sequence diagrams</a:t>
            </a:r>
            <a:r>
              <a:rPr lang="en-US" dirty="0"/>
              <a:t>, which show interactions between actors and the system and between system components.</a:t>
            </a:r>
          </a:p>
          <a:p>
            <a:r>
              <a:rPr lang="en-US" b="1" dirty="0"/>
              <a:t>Deployment diagrams</a:t>
            </a:r>
            <a:r>
              <a:rPr lang="en-US" dirty="0"/>
              <a:t>, which show how software is distributed in the technical components, called nodes. </a:t>
            </a:r>
            <a:endParaRPr lang="en-GB" dirty="0"/>
          </a:p>
          <a:p>
            <a:r>
              <a:rPr lang="en-US" b="1" dirty="0"/>
              <a:t>Class diagrams</a:t>
            </a:r>
            <a:r>
              <a:rPr lang="en-US" dirty="0"/>
              <a:t>, which show the object classes in the system and the associations between these classes.</a:t>
            </a:r>
            <a:endParaRPr lang="en-GB" dirty="0"/>
          </a:p>
          <a:p>
            <a:r>
              <a:rPr lang="en-US" b="1" dirty="0"/>
              <a:t>State diagrams</a:t>
            </a:r>
            <a:r>
              <a:rPr lang="en-US" dirty="0"/>
              <a:t>, which show how the system reacts to internal and external events. </a:t>
            </a:r>
            <a:endParaRPr lang="en-GB" dirty="0"/>
          </a:p>
        </p:txBody>
      </p:sp>
    </p:spTree>
    <p:extLst>
      <p:ext uri="{BB962C8B-B14F-4D97-AF65-F5344CB8AC3E}">
        <p14:creationId xmlns:p14="http://schemas.microsoft.com/office/powerpoint/2010/main" val="1442290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Use of graphical models</a:t>
            </a:r>
            <a:r>
              <a:rPr lang="lt-LT" dirty="0"/>
              <a:t> (</a:t>
            </a:r>
            <a:r>
              <a:rPr lang="lt-LT" dirty="0" err="1"/>
              <a:t>why</a:t>
            </a:r>
            <a:r>
              <a:rPr lang="lt-LT"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5" name="Text Placeholder 4">
            <a:extLst>
              <a:ext uri="{FF2B5EF4-FFF2-40B4-BE49-F238E27FC236}">
                <a16:creationId xmlns:a16="http://schemas.microsoft.com/office/drawing/2014/main" id="{70F8C992-D5ED-4AE1-AEC0-B4779EE05E03}"/>
              </a:ext>
            </a:extLst>
          </p:cNvPr>
          <p:cNvSpPr>
            <a:spLocks noGrp="1"/>
          </p:cNvSpPr>
          <p:nvPr>
            <p:ph type="body" sz="quarter" idx="12"/>
          </p:nvPr>
        </p:nvSpPr>
        <p:spPr>
          <a:xfrm>
            <a:off x="457200" y="1400174"/>
            <a:ext cx="8248649" cy="727234"/>
          </a:xfrm>
        </p:spPr>
        <p:txBody>
          <a:bodyPr/>
          <a:lstStyle/>
          <a:p>
            <a:r>
              <a:rPr lang="lt-LT" dirty="0" err="1"/>
              <a:t>People</a:t>
            </a:r>
            <a:r>
              <a:rPr lang="lt-LT" dirty="0"/>
              <a:t> </a:t>
            </a:r>
            <a:r>
              <a:rPr lang="lt-LT" dirty="0" err="1"/>
              <a:t>need</a:t>
            </a:r>
            <a:r>
              <a:rPr lang="lt-LT" dirty="0"/>
              <a:t> a </a:t>
            </a:r>
            <a:r>
              <a:rPr lang="lt-LT" dirty="0" err="1"/>
              <a:t>metaphor</a:t>
            </a:r>
            <a:r>
              <a:rPr lang="lt-LT" dirty="0"/>
              <a:t> to </a:t>
            </a:r>
            <a:r>
              <a:rPr lang="lt-LT" dirty="0" err="1"/>
              <a:t>understand</a:t>
            </a:r>
            <a:r>
              <a:rPr lang="lt-LT" dirty="0"/>
              <a:t> </a:t>
            </a:r>
            <a:r>
              <a:rPr lang="lt-LT" dirty="0" err="1"/>
              <a:t>the</a:t>
            </a:r>
            <a:r>
              <a:rPr lang="lt-LT" dirty="0"/>
              <a:t> </a:t>
            </a:r>
            <a:r>
              <a:rPr lang="lt-LT" dirty="0" err="1"/>
              <a:t>complex</a:t>
            </a:r>
            <a:r>
              <a:rPr lang="lt-LT" dirty="0"/>
              <a:t> </a:t>
            </a:r>
            <a:r>
              <a:rPr lang="lt-LT" dirty="0" err="1"/>
              <a:t>software</a:t>
            </a:r>
            <a:r>
              <a:rPr lang="lt-LT" dirty="0"/>
              <a:t>.</a:t>
            </a:r>
            <a:endParaRPr lang="en-US" dirty="0"/>
          </a:p>
        </p:txBody>
      </p:sp>
      <p:pic>
        <p:nvPicPr>
          <p:cNvPr id="6" name="Picture 5">
            <a:extLst>
              <a:ext uri="{FF2B5EF4-FFF2-40B4-BE49-F238E27FC236}">
                <a16:creationId xmlns:a16="http://schemas.microsoft.com/office/drawing/2014/main" id="{B6A110ED-C0BD-433D-939D-0A3D202F0BD3}"/>
              </a:ext>
            </a:extLst>
          </p:cNvPr>
          <p:cNvPicPr>
            <a:picLocks noChangeAspect="1"/>
          </p:cNvPicPr>
          <p:nvPr/>
        </p:nvPicPr>
        <p:blipFill>
          <a:blip r:embed="rId3"/>
          <a:stretch>
            <a:fillRect/>
          </a:stretch>
        </p:blipFill>
        <p:spPr>
          <a:xfrm>
            <a:off x="4572001" y="2085976"/>
            <a:ext cx="4455706" cy="3343275"/>
          </a:xfrm>
          <a:prstGeom prst="rect">
            <a:avLst/>
          </a:prstGeom>
        </p:spPr>
      </p:pic>
      <p:pic>
        <p:nvPicPr>
          <p:cNvPr id="8" name="Picture 7">
            <a:extLst>
              <a:ext uri="{FF2B5EF4-FFF2-40B4-BE49-F238E27FC236}">
                <a16:creationId xmlns:a16="http://schemas.microsoft.com/office/drawing/2014/main" id="{A41F75F0-689D-41E7-B5B2-21441225A409}"/>
              </a:ext>
            </a:extLst>
          </p:cNvPr>
          <p:cNvPicPr>
            <a:picLocks noChangeAspect="1"/>
          </p:cNvPicPr>
          <p:nvPr/>
        </p:nvPicPr>
        <p:blipFill>
          <a:blip r:embed="rId4"/>
          <a:stretch>
            <a:fillRect/>
          </a:stretch>
        </p:blipFill>
        <p:spPr>
          <a:xfrm>
            <a:off x="590550" y="2085976"/>
            <a:ext cx="3848100" cy="1190625"/>
          </a:xfrm>
          <a:prstGeom prst="rect">
            <a:avLst/>
          </a:prstGeom>
        </p:spPr>
      </p:pic>
      <p:pic>
        <p:nvPicPr>
          <p:cNvPr id="9" name="Picture 8">
            <a:extLst>
              <a:ext uri="{FF2B5EF4-FFF2-40B4-BE49-F238E27FC236}">
                <a16:creationId xmlns:a16="http://schemas.microsoft.com/office/drawing/2014/main" id="{DCE154B1-4781-4224-A112-9C434F41FEC1}"/>
              </a:ext>
            </a:extLst>
          </p:cNvPr>
          <p:cNvPicPr>
            <a:picLocks noChangeAspect="1"/>
          </p:cNvPicPr>
          <p:nvPr/>
        </p:nvPicPr>
        <p:blipFill>
          <a:blip r:embed="rId5"/>
          <a:stretch>
            <a:fillRect/>
          </a:stretch>
        </p:blipFill>
        <p:spPr>
          <a:xfrm>
            <a:off x="590550" y="3429000"/>
            <a:ext cx="3886200" cy="2143125"/>
          </a:xfrm>
          <a:prstGeom prst="rect">
            <a:avLst/>
          </a:prstGeom>
        </p:spPr>
      </p:pic>
      <p:sp>
        <p:nvSpPr>
          <p:cNvPr id="10" name="Rectangle 9">
            <a:extLst>
              <a:ext uri="{FF2B5EF4-FFF2-40B4-BE49-F238E27FC236}">
                <a16:creationId xmlns:a16="http://schemas.microsoft.com/office/drawing/2014/main" id="{1A790288-7492-40AA-AA9F-5D6A09188D32}"/>
              </a:ext>
            </a:extLst>
          </p:cNvPr>
          <p:cNvSpPr/>
          <p:nvPr/>
        </p:nvSpPr>
        <p:spPr>
          <a:xfrm>
            <a:off x="4513854" y="5468722"/>
            <a:ext cx="4572000" cy="646331"/>
          </a:xfrm>
          <a:prstGeom prst="rect">
            <a:avLst/>
          </a:prstGeom>
        </p:spPr>
        <p:txBody>
          <a:bodyPr>
            <a:spAutoFit/>
          </a:bodyPr>
          <a:lstStyle/>
          <a:p>
            <a:pPr algn="ctr"/>
            <a:r>
              <a:rPr lang="lt-LT" i="1" dirty="0">
                <a:solidFill>
                  <a:srgbClr val="000000"/>
                </a:solidFill>
                <a:latin typeface="Roboto Slab"/>
              </a:rPr>
              <a:t>...</a:t>
            </a:r>
            <a:r>
              <a:rPr lang="en-US" i="1" dirty="0">
                <a:solidFill>
                  <a:srgbClr val="000000"/>
                </a:solidFill>
                <a:latin typeface="Roboto Slab"/>
              </a:rPr>
              <a:t>I don't even see the code. All I see is blonde, brunette, redhead.</a:t>
            </a:r>
            <a:r>
              <a:rPr lang="lt-LT" i="1" dirty="0">
                <a:solidFill>
                  <a:srgbClr val="000000"/>
                </a:solidFill>
                <a:latin typeface="Roboto Slab"/>
              </a:rPr>
              <a:t>.. (</a:t>
            </a:r>
            <a:r>
              <a:rPr lang="lt-LT" i="1" dirty="0" err="1">
                <a:solidFill>
                  <a:srgbClr val="000000"/>
                </a:solidFill>
                <a:latin typeface="Roboto Slab"/>
              </a:rPr>
              <a:t>Cypher</a:t>
            </a:r>
            <a:r>
              <a:rPr lang="lt-LT" i="1" dirty="0">
                <a:solidFill>
                  <a:srgbClr val="000000"/>
                </a:solidFill>
                <a:latin typeface="Roboto Slab"/>
              </a:rPr>
              <a:t>)</a:t>
            </a:r>
            <a:endParaRPr lang="en-US" i="1" dirty="0"/>
          </a:p>
        </p:txBody>
      </p:sp>
    </p:spTree>
    <p:extLst>
      <p:ext uri="{BB962C8B-B14F-4D97-AF65-F5344CB8AC3E}">
        <p14:creationId xmlns:p14="http://schemas.microsoft.com/office/powerpoint/2010/main" val="74022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Use of graphical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2" y="1270748"/>
            <a:ext cx="8226909" cy="4276165"/>
          </a:xfrm>
        </p:spPr>
        <p:txBody>
          <a:bodyPr/>
          <a:lstStyle/>
          <a:p>
            <a:r>
              <a:rPr lang="en-US" dirty="0"/>
              <a:t>As a means of facilitating discussion about an existing or proposed system</a:t>
            </a:r>
          </a:p>
          <a:p>
            <a:pPr lvl="1"/>
            <a:r>
              <a:rPr lang="en-US" sz="2000" dirty="0"/>
              <a:t>Incomplete and incorrect models are OK as their role is to support discussion.</a:t>
            </a:r>
            <a:endParaRPr lang="en-GB" sz="2000" dirty="0"/>
          </a:p>
          <a:p>
            <a:r>
              <a:rPr lang="en-US" dirty="0"/>
              <a:t>As a way of documenting an existing system</a:t>
            </a:r>
          </a:p>
          <a:p>
            <a:pPr lvl="1"/>
            <a:r>
              <a:rPr lang="en-US" sz="2000" dirty="0"/>
              <a:t>Models should be an accurate representation of the system but need not be complete.</a:t>
            </a:r>
            <a:endParaRPr lang="en-GB" sz="2000" dirty="0"/>
          </a:p>
          <a:p>
            <a:r>
              <a:rPr lang="en-US" dirty="0"/>
              <a:t>As a detailed system description that can be used to generate a system implementation</a:t>
            </a:r>
          </a:p>
          <a:p>
            <a:pPr lvl="1"/>
            <a:r>
              <a:rPr lang="en-US" sz="2000" dirty="0"/>
              <a:t>Models have to be both correct and complete.</a:t>
            </a:r>
            <a:endParaRPr lang="en-GB" sz="2000" dirty="0"/>
          </a:p>
        </p:txBody>
      </p:sp>
    </p:spTree>
    <p:extLst>
      <p:ext uri="{BB962C8B-B14F-4D97-AF65-F5344CB8AC3E}">
        <p14:creationId xmlns:p14="http://schemas.microsoft.com/office/powerpoint/2010/main" val="3062058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Context/Contextual models</a:t>
            </a:r>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17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Context models</a:t>
            </a:r>
            <a:endParaRPr lang="en-US" dirty="0"/>
          </a:p>
        </p:txBody>
      </p:sp>
      <p:sp>
        <p:nvSpPr>
          <p:cNvPr id="3" name="Text Placeholder 2"/>
          <p:cNvSpPr>
            <a:spLocks noGrp="1"/>
          </p:cNvSpPr>
          <p:nvPr>
            <p:ph type="body" sz="quarter" idx="12"/>
          </p:nvPr>
        </p:nvSpPr>
        <p:spPr>
          <a:xfrm>
            <a:off x="457202" y="1485900"/>
            <a:ext cx="8226909" cy="4511489"/>
          </a:xfrm>
        </p:spPr>
        <p:txBody>
          <a:bodyPr/>
          <a:lstStyle/>
          <a:p>
            <a:r>
              <a:rPr lang="en-GB" sz="2400" dirty="0"/>
              <a:t>Context models are used to illustrate the operational context of a system - they show what lies outside the system boundaries.</a:t>
            </a:r>
          </a:p>
          <a:p>
            <a:r>
              <a:rPr lang="en-GB" sz="2400" dirty="0"/>
              <a:t>Social and organisational concerns may affect the decision on where to position system boundaries.</a:t>
            </a:r>
          </a:p>
          <a:p>
            <a:r>
              <a:rPr lang="en-GB" sz="2400" dirty="0"/>
              <a:t>Architectural models show the system and its relationship with other systems.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7486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Example:</a:t>
            </a:r>
            <a:br>
              <a:rPr lang="en-GB" dirty="0"/>
            </a:br>
            <a:r>
              <a:rPr lang="en-GB" dirty="0"/>
              <a:t>The context of Car access system</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stretch>
            <a:fillRect/>
          </a:stretch>
        </p:blipFill>
        <p:spPr>
          <a:xfrm>
            <a:off x="1217777" y="1547446"/>
            <a:ext cx="7214045" cy="3841150"/>
          </a:xfrm>
          <a:prstGeom prst="rect">
            <a:avLst/>
          </a:prstGeom>
        </p:spPr>
      </p:pic>
    </p:spTree>
    <p:extLst>
      <p:ext uri="{BB962C8B-B14F-4D97-AF65-F5344CB8AC3E}">
        <p14:creationId xmlns:p14="http://schemas.microsoft.com/office/powerpoint/2010/main" val="375062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boundaries</a:t>
            </a:r>
          </a:p>
        </p:txBody>
      </p:sp>
      <p:sp>
        <p:nvSpPr>
          <p:cNvPr id="3" name="Text Placeholder 2"/>
          <p:cNvSpPr>
            <a:spLocks noGrp="1"/>
          </p:cNvSpPr>
          <p:nvPr>
            <p:ph type="body" sz="quarter" idx="12"/>
          </p:nvPr>
        </p:nvSpPr>
        <p:spPr>
          <a:xfrm>
            <a:off x="457202" y="1363325"/>
            <a:ext cx="8226909" cy="4255995"/>
          </a:xfrm>
        </p:spPr>
        <p:txBody>
          <a:bodyPr/>
          <a:lstStyle/>
          <a:p>
            <a:r>
              <a:rPr lang="en-US" dirty="0"/>
              <a:t>System boundaries are established to define what is inside and what is outside the system.</a:t>
            </a:r>
          </a:p>
          <a:p>
            <a:pPr lvl="1"/>
            <a:r>
              <a:rPr lang="en-US" sz="2000" dirty="0"/>
              <a:t>They show other systems that are used or depend on the system being developed.</a:t>
            </a:r>
          </a:p>
          <a:p>
            <a:r>
              <a:rPr lang="en-US" dirty="0"/>
              <a:t>The position of the system boundary has a profound effect on the system requirements. </a:t>
            </a:r>
          </a:p>
          <a:p>
            <a:r>
              <a:rPr lang="en-US" dirty="0"/>
              <a:t>Defining a system boundary is a political judgment</a:t>
            </a:r>
          </a:p>
          <a:p>
            <a:pPr lvl="1"/>
            <a:r>
              <a:rPr lang="en-US" sz="2000" dirty="0"/>
              <a:t>There may be pressures to develop system boundaries that increase / decrease the influence or workload of different parts of an organization.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24623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Example:</a:t>
            </a:r>
            <a:br>
              <a:rPr lang="en-GB" dirty="0"/>
            </a:br>
            <a:r>
              <a:rPr lang="en-GB" dirty="0"/>
              <a:t>ATM system boundary</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3" name="Picture 2"/>
          <p:cNvPicPr>
            <a:picLocks noChangeAspect="1"/>
          </p:cNvPicPr>
          <p:nvPr/>
        </p:nvPicPr>
        <p:blipFill>
          <a:blip r:embed="rId3"/>
          <a:stretch>
            <a:fillRect/>
          </a:stretch>
        </p:blipFill>
        <p:spPr>
          <a:xfrm>
            <a:off x="2286000" y="1905000"/>
            <a:ext cx="4572000" cy="3048000"/>
          </a:xfrm>
          <a:prstGeom prst="rect">
            <a:avLst/>
          </a:prstGeom>
        </p:spPr>
      </p:pic>
    </p:spTree>
    <p:extLst>
      <p:ext uri="{BB962C8B-B14F-4D97-AF65-F5344CB8AC3E}">
        <p14:creationId xmlns:p14="http://schemas.microsoft.com/office/powerpoint/2010/main" val="24433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Process perspective</a:t>
            </a:r>
          </a:p>
        </p:txBody>
      </p:sp>
      <p:sp>
        <p:nvSpPr>
          <p:cNvPr id="3" name="Text Placeholder 2"/>
          <p:cNvSpPr>
            <a:spLocks noGrp="1"/>
          </p:cNvSpPr>
          <p:nvPr>
            <p:ph type="body" sz="quarter" idx="12"/>
          </p:nvPr>
        </p:nvSpPr>
        <p:spPr>
          <a:xfrm>
            <a:off x="457202" y="1486417"/>
            <a:ext cx="8226909" cy="4255995"/>
          </a:xfrm>
        </p:spPr>
        <p:txBody>
          <a:bodyPr/>
          <a:lstStyle/>
          <a:p>
            <a:r>
              <a:rPr lang="en-US" sz="2400" dirty="0"/>
              <a:t>Context models simply show the other systems in the environment, not how the system being developed is used in that environment.</a:t>
            </a:r>
          </a:p>
          <a:p>
            <a:r>
              <a:rPr lang="en-US" sz="2400" b="1" dirty="0"/>
              <a:t>Process models</a:t>
            </a:r>
            <a:r>
              <a:rPr lang="en-US" sz="2400" dirty="0"/>
              <a:t> reveal how the system being developed is used in broader business processes.</a:t>
            </a:r>
          </a:p>
          <a:p>
            <a:r>
              <a:rPr lang="en-US" sz="2400" dirty="0"/>
              <a:t>UML activity diagrams may be used to define business process models.</a:t>
            </a:r>
          </a:p>
          <a:p>
            <a:endParaRPr lang="en-GB" sz="1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5744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System Modeling</a:t>
            </a:r>
            <a:r>
              <a:rPr lang="lt-LT" dirty="0"/>
              <a:t>...</a:t>
            </a:r>
            <a:endParaRPr lang="en-US" dirty="0"/>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pic>
        <p:nvPicPr>
          <p:cNvPr id="2" name="Picture 1"/>
          <p:cNvPicPr>
            <a:picLocks noChangeAspect="1"/>
          </p:cNvPicPr>
          <p:nvPr/>
        </p:nvPicPr>
        <p:blipFill>
          <a:blip r:embed="rId4"/>
          <a:stretch>
            <a:fillRect/>
          </a:stretch>
        </p:blipFill>
        <p:spPr>
          <a:xfrm>
            <a:off x="741786" y="1264024"/>
            <a:ext cx="4704550" cy="3235202"/>
          </a:xfrm>
          <a:prstGeom prst="rect">
            <a:avLst/>
          </a:prstGeom>
        </p:spPr>
      </p:pic>
      <p:pic>
        <p:nvPicPr>
          <p:cNvPr id="5" name="Picture 4"/>
          <p:cNvPicPr>
            <a:picLocks noChangeAspect="1"/>
          </p:cNvPicPr>
          <p:nvPr/>
        </p:nvPicPr>
        <p:blipFill>
          <a:blip r:embed="rId5"/>
          <a:stretch>
            <a:fillRect/>
          </a:stretch>
        </p:blipFill>
        <p:spPr>
          <a:xfrm>
            <a:off x="667590" y="4721036"/>
            <a:ext cx="3209925" cy="1428750"/>
          </a:xfrm>
          <a:prstGeom prst="rect">
            <a:avLst/>
          </a:prstGeom>
        </p:spPr>
      </p:pic>
    </p:spTree>
    <p:extLst>
      <p:ext uri="{BB962C8B-B14F-4D97-AF65-F5344CB8AC3E}">
        <p14:creationId xmlns:p14="http://schemas.microsoft.com/office/powerpoint/2010/main" val="4241510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88894" y="422490"/>
            <a:ext cx="7356763" cy="619724"/>
          </a:xfrm>
        </p:spPr>
        <p:txBody>
          <a:bodyPr/>
          <a:lstStyle/>
          <a:p>
            <a:r>
              <a:rPr lang="en-US" sz="2800" dirty="0"/>
              <a:t>Example:</a:t>
            </a:r>
            <a:br>
              <a:rPr lang="en-US" sz="2800" dirty="0"/>
            </a:br>
            <a:r>
              <a:rPr lang="en-US" sz="2800" dirty="0"/>
              <a:t>Process model of involuntary detention</a:t>
            </a:r>
            <a:r>
              <a:rPr lang="en-GB" sz="2800" dirty="0"/>
              <a:t> </a:t>
            </a:r>
            <a:endParaRPr lang="en-US" sz="2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2 Detention Proces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69" y="1396023"/>
            <a:ext cx="8331200" cy="4306013"/>
          </a:xfrm>
          <a:prstGeom prst="rect">
            <a:avLst/>
          </a:prstGeom>
        </p:spPr>
      </p:pic>
    </p:spTree>
    <p:extLst>
      <p:ext uri="{BB962C8B-B14F-4D97-AF65-F5344CB8AC3E}">
        <p14:creationId xmlns:p14="http://schemas.microsoft.com/office/powerpoint/2010/main" val="133233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Interaction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408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Interaction models</a:t>
            </a:r>
          </a:p>
        </p:txBody>
      </p:sp>
      <p:sp>
        <p:nvSpPr>
          <p:cNvPr id="3" name="Text Placeholder 2"/>
          <p:cNvSpPr>
            <a:spLocks noGrp="1"/>
          </p:cNvSpPr>
          <p:nvPr>
            <p:ph type="body" sz="quarter" idx="12"/>
          </p:nvPr>
        </p:nvSpPr>
        <p:spPr>
          <a:xfrm>
            <a:off x="457200" y="1546411"/>
            <a:ext cx="8572498" cy="4255995"/>
          </a:xfrm>
        </p:spPr>
        <p:txBody>
          <a:bodyPr/>
          <a:lstStyle/>
          <a:p>
            <a:r>
              <a:rPr lang="en-US" dirty="0"/>
              <a:t>Modeling user interaction is important as it helps to identify user requirements. </a:t>
            </a:r>
          </a:p>
          <a:p>
            <a:r>
              <a:rPr lang="en-US" dirty="0"/>
              <a:t>Modeling system-to-system interaction highlights the communication problems that may arise. </a:t>
            </a:r>
          </a:p>
          <a:p>
            <a:r>
              <a:rPr lang="en-US" dirty="0"/>
              <a:t>Modeling component interaction helps us understand if a proposed system structure is likely to deliver the required system performance and dependability.</a:t>
            </a:r>
            <a:r>
              <a:rPr lang="en-GB" dirty="0"/>
              <a:t> </a:t>
            </a:r>
          </a:p>
          <a:p>
            <a:r>
              <a:rPr lang="en-GB" dirty="0"/>
              <a:t>Use case diagrams and sequence diagrams may be used for interaction modelling.</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03322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Use case modeling</a:t>
            </a:r>
          </a:p>
        </p:txBody>
      </p:sp>
      <p:sp>
        <p:nvSpPr>
          <p:cNvPr id="3" name="Text Placeholder 2"/>
          <p:cNvSpPr>
            <a:spLocks noGrp="1"/>
          </p:cNvSpPr>
          <p:nvPr>
            <p:ph type="body" sz="quarter" idx="12"/>
          </p:nvPr>
        </p:nvSpPr>
        <p:spPr>
          <a:xfrm>
            <a:off x="457200" y="1546411"/>
            <a:ext cx="8572498" cy="4255995"/>
          </a:xfrm>
        </p:spPr>
        <p:txBody>
          <a:bodyPr/>
          <a:lstStyle/>
          <a:p>
            <a:r>
              <a:rPr lang="en-US" dirty="0"/>
              <a:t>Use cases were developed originally to support requirements elicitation and now incorporated into the UML.</a:t>
            </a:r>
          </a:p>
          <a:p>
            <a:r>
              <a:rPr lang="en-US" dirty="0"/>
              <a:t>Each use case represents a discrete task that involves external interaction with a system.</a:t>
            </a:r>
          </a:p>
          <a:p>
            <a:r>
              <a:rPr lang="en-US" dirty="0"/>
              <a:t>Actors in a use case may be people or other systems.</a:t>
            </a:r>
          </a:p>
          <a:p>
            <a:r>
              <a:rPr lang="en-US" dirty="0"/>
              <a:t>Represented diagrammatically to provide an overview of the use case and in a more detailed textual form.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823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14157"/>
            <a:ext cx="7644653" cy="619724"/>
          </a:xfrm>
        </p:spPr>
        <p:txBody>
          <a:bodyPr/>
          <a:lstStyle/>
          <a:p>
            <a:r>
              <a:rPr lang="en-US" dirty="0"/>
              <a:t>Example:</a:t>
            </a:r>
            <a:br>
              <a:rPr lang="en-US" dirty="0"/>
            </a:br>
            <a:r>
              <a:rPr lang="en-US" dirty="0"/>
              <a:t>Transfer-data use case</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5.3 UseCase.eps"/>
          <p:cNvPicPr>
            <a:picLocks noChangeAspect="1"/>
          </p:cNvPicPr>
          <p:nvPr/>
        </p:nvPicPr>
        <p:blipFill>
          <a:blip r:embed="rId3"/>
          <a:stretch>
            <a:fillRect/>
          </a:stretch>
        </p:blipFill>
        <p:spPr>
          <a:xfrm>
            <a:off x="866722" y="2652285"/>
            <a:ext cx="7486946" cy="1214863"/>
          </a:xfrm>
          <a:prstGeom prst="rect">
            <a:avLst/>
          </a:prstGeom>
        </p:spPr>
      </p:pic>
    </p:spTree>
    <p:extLst>
      <p:ext uri="{BB962C8B-B14F-4D97-AF65-F5344CB8AC3E}">
        <p14:creationId xmlns:p14="http://schemas.microsoft.com/office/powerpoint/2010/main" val="6023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sz="2000" dirty="0"/>
              <a:t>Example:</a:t>
            </a:r>
            <a:br>
              <a:rPr lang="en-US" sz="2000" dirty="0"/>
            </a:br>
            <a:r>
              <a:rPr lang="en-US" sz="2000" dirty="0"/>
              <a:t>Tabular description of the ‘Transfer data’ use-case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582281792"/>
              </p:ext>
            </p:extLst>
          </p:nvPr>
        </p:nvGraphicFramePr>
        <p:xfrm>
          <a:off x="979977" y="1594338"/>
          <a:ext cx="7205662" cy="4051935"/>
        </p:xfrm>
        <a:graphic>
          <a:graphicData uri="http://schemas.openxmlformats.org/drawingml/2006/table">
            <a:tbl>
              <a:tblPr/>
              <a:tblGrid>
                <a:gridCol w="1935162">
                  <a:extLst>
                    <a:ext uri="{9D8B030D-6E8A-4147-A177-3AD203B41FA5}">
                      <a16:colId xmlns:a16="http://schemas.microsoft.com/office/drawing/2014/main" val="20000"/>
                    </a:ext>
                  </a:extLst>
                </a:gridCol>
                <a:gridCol w="5270500">
                  <a:extLst>
                    <a:ext uri="{9D8B030D-6E8A-4147-A177-3AD203B41FA5}">
                      <a16:colId xmlns:a16="http://schemas.microsoft.com/office/drawing/2014/main" val="20001"/>
                    </a:ext>
                  </a:extLst>
                </a:gridCol>
              </a:tblGrid>
              <a:tr h="371475">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charset="0"/>
                          <a:ea typeface="Times New Roman" charset="0"/>
                        </a:rPr>
                        <a:t>MHC-PMS: Transfer 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Actors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Medical receptionist, patient records system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Description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A receptionist may transfer data from the </a:t>
                      </a:r>
                      <a:r>
                        <a:rPr kumimoji="0" lang="en-GB" sz="1600" b="0" i="0" u="none" strike="noStrike" cap="none" normalizeH="0" baseline="0" dirty="0" err="1">
                          <a:ln>
                            <a:noFill/>
                          </a:ln>
                          <a:solidFill>
                            <a:srgbClr val="000000"/>
                          </a:solidFill>
                          <a:effectLst/>
                          <a:latin typeface="Arial" charset="0"/>
                          <a:ea typeface="Times New Roman" charset="0"/>
                        </a:rPr>
                        <a:t>Mentcase</a:t>
                      </a:r>
                      <a:r>
                        <a:rPr kumimoji="0" lang="en-GB" sz="1600" b="0" i="0" u="none" strike="noStrike" cap="none" normalizeH="0" baseline="0" dirty="0">
                          <a:ln>
                            <a:noFill/>
                          </a:ln>
                          <a:solidFill>
                            <a:srgbClr val="000000"/>
                          </a:solidFill>
                          <a:effectLst/>
                          <a:latin typeface="Arial" charset="0"/>
                          <a:ea typeface="Times New Roman" charset="0"/>
                        </a:rPr>
                        <a:t> system to a general patient record database that is maintained by a health authority. The information transferred may either be updated personal information (address, phone number, etc.) or a summary of the patient’s diagnosis and treatment.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Patient’s personal information, treatment summary</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Stimulus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User command issued by medical receptionist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Response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Confirmation that PRS has been updated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Comments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The receptionist must have appropriate security permissions to access the patient information and the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97342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sz="2400" dirty="0"/>
              <a:t>Use cases and the relationships between them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pSp>
        <p:nvGrpSpPr>
          <p:cNvPr id="5" name="Group 4"/>
          <p:cNvGrpSpPr/>
          <p:nvPr/>
        </p:nvGrpSpPr>
        <p:grpSpPr>
          <a:xfrm>
            <a:off x="1705222" y="1265301"/>
            <a:ext cx="6102039" cy="4315837"/>
            <a:chOff x="1705222" y="1265301"/>
            <a:chExt cx="6102039" cy="4315837"/>
          </a:xfrm>
        </p:grpSpPr>
        <p:pic>
          <p:nvPicPr>
            <p:cNvPr id="3" name="Picture 2"/>
            <p:cNvPicPr>
              <a:picLocks noChangeAspect="1"/>
            </p:cNvPicPr>
            <p:nvPr/>
          </p:nvPicPr>
          <p:blipFill>
            <a:blip r:embed="rId3"/>
            <a:stretch>
              <a:fillRect/>
            </a:stretch>
          </p:blipFill>
          <p:spPr>
            <a:xfrm>
              <a:off x="1829533" y="1399663"/>
              <a:ext cx="3867150" cy="4181475"/>
            </a:xfrm>
            <a:prstGeom prst="rect">
              <a:avLst/>
            </a:prstGeom>
          </p:spPr>
        </p:pic>
        <p:sp>
          <p:nvSpPr>
            <p:cNvPr id="8" name="TextBox 7"/>
            <p:cNvSpPr txBox="1"/>
            <p:nvPr/>
          </p:nvSpPr>
          <p:spPr>
            <a:xfrm>
              <a:off x="4720765" y="2630886"/>
              <a:ext cx="3086496" cy="562113"/>
            </a:xfrm>
            <a:prstGeom prst="rect">
              <a:avLst/>
            </a:prstGeom>
            <a:noFill/>
          </p:spPr>
          <p:txBody>
            <a:bodyPr wrap="none" rtlCol="0">
              <a:spAutoFit/>
            </a:bodyPr>
            <a:lstStyle/>
            <a:p>
              <a:r>
                <a:rPr lang="en-US" dirty="0"/>
                <a:t>“As </a:t>
              </a:r>
              <a:r>
                <a:rPr lang="en-US" b="1" dirty="0"/>
                <a:t>user</a:t>
              </a:r>
              <a:r>
                <a:rPr lang="en-US" dirty="0"/>
                <a:t> I want to </a:t>
              </a:r>
              <a:r>
                <a:rPr lang="en-US" b="1" dirty="0"/>
                <a:t>search docs</a:t>
              </a:r>
              <a:r>
                <a:rPr lang="en-US" dirty="0"/>
                <a:t> </a:t>
              </a:r>
              <a:br>
                <a:rPr lang="en-US" dirty="0"/>
              </a:br>
              <a:r>
                <a:rPr lang="en-US" dirty="0"/>
                <a:t>so I can </a:t>
              </a:r>
              <a:r>
                <a:rPr lang="en-US" b="1" dirty="0"/>
                <a:t>preview</a:t>
              </a:r>
              <a:r>
                <a:rPr lang="en-US" dirty="0"/>
                <a:t> and </a:t>
              </a:r>
              <a:r>
                <a:rPr lang="en-US" b="1" dirty="0"/>
                <a:t>download</a:t>
              </a:r>
              <a:r>
                <a:rPr lang="en-US" dirty="0"/>
                <a:t> it”</a:t>
              </a:r>
            </a:p>
          </p:txBody>
        </p:sp>
        <p:sp>
          <p:nvSpPr>
            <p:cNvPr id="9" name="Freeform 8"/>
            <p:cNvSpPr/>
            <p:nvPr/>
          </p:nvSpPr>
          <p:spPr>
            <a:xfrm>
              <a:off x="1705222" y="1265301"/>
              <a:ext cx="4366592" cy="2225100"/>
            </a:xfrm>
            <a:custGeom>
              <a:avLst/>
              <a:gdLst>
                <a:gd name="connsiteX0" fmla="*/ 729673 w 5323059"/>
                <a:gd name="connsiteY0" fmla="*/ 2521528 h 2558473"/>
                <a:gd name="connsiteX1" fmla="*/ 683491 w 5323059"/>
                <a:gd name="connsiteY1" fmla="*/ 2530764 h 2558473"/>
                <a:gd name="connsiteX2" fmla="*/ 628073 w 5323059"/>
                <a:gd name="connsiteY2" fmla="*/ 2549237 h 2558473"/>
                <a:gd name="connsiteX3" fmla="*/ 498764 w 5323059"/>
                <a:gd name="connsiteY3" fmla="*/ 2558473 h 2558473"/>
                <a:gd name="connsiteX4" fmla="*/ 304800 w 5323059"/>
                <a:gd name="connsiteY4" fmla="*/ 2549237 h 2558473"/>
                <a:gd name="connsiteX5" fmla="*/ 267855 w 5323059"/>
                <a:gd name="connsiteY5" fmla="*/ 2540000 h 2558473"/>
                <a:gd name="connsiteX6" fmla="*/ 193964 w 5323059"/>
                <a:gd name="connsiteY6" fmla="*/ 2521528 h 2558473"/>
                <a:gd name="connsiteX7" fmla="*/ 175491 w 5323059"/>
                <a:gd name="connsiteY7" fmla="*/ 2493819 h 2558473"/>
                <a:gd name="connsiteX8" fmla="*/ 147782 w 5323059"/>
                <a:gd name="connsiteY8" fmla="*/ 2475346 h 2558473"/>
                <a:gd name="connsiteX9" fmla="*/ 110837 w 5323059"/>
                <a:gd name="connsiteY9" fmla="*/ 2419928 h 2558473"/>
                <a:gd name="connsiteX10" fmla="*/ 92364 w 5323059"/>
                <a:gd name="connsiteY10" fmla="*/ 2392219 h 2558473"/>
                <a:gd name="connsiteX11" fmla="*/ 73891 w 5323059"/>
                <a:gd name="connsiteY11" fmla="*/ 2364509 h 2558473"/>
                <a:gd name="connsiteX12" fmla="*/ 36946 w 5323059"/>
                <a:gd name="connsiteY12" fmla="*/ 2281382 h 2558473"/>
                <a:gd name="connsiteX13" fmla="*/ 18473 w 5323059"/>
                <a:gd name="connsiteY13" fmla="*/ 2189019 h 2558473"/>
                <a:gd name="connsiteX14" fmla="*/ 0 w 5323059"/>
                <a:gd name="connsiteY14" fmla="*/ 2004291 h 2558473"/>
                <a:gd name="connsiteX15" fmla="*/ 18473 w 5323059"/>
                <a:gd name="connsiteY15" fmla="*/ 1847273 h 2558473"/>
                <a:gd name="connsiteX16" fmla="*/ 27710 w 5323059"/>
                <a:gd name="connsiteY16" fmla="*/ 1801091 h 2558473"/>
                <a:gd name="connsiteX17" fmla="*/ 55419 w 5323059"/>
                <a:gd name="connsiteY17" fmla="*/ 1690255 h 2558473"/>
                <a:gd name="connsiteX18" fmla="*/ 64655 w 5323059"/>
                <a:gd name="connsiteY18" fmla="*/ 1662546 h 2558473"/>
                <a:gd name="connsiteX19" fmla="*/ 83128 w 5323059"/>
                <a:gd name="connsiteY19" fmla="*/ 1634837 h 2558473"/>
                <a:gd name="connsiteX20" fmla="*/ 101600 w 5323059"/>
                <a:gd name="connsiteY20" fmla="*/ 1579419 h 2558473"/>
                <a:gd name="connsiteX21" fmla="*/ 157019 w 5323059"/>
                <a:gd name="connsiteY21" fmla="*/ 1496291 h 2558473"/>
                <a:gd name="connsiteX22" fmla="*/ 193964 w 5323059"/>
                <a:gd name="connsiteY22" fmla="*/ 1440873 h 2558473"/>
                <a:gd name="connsiteX23" fmla="*/ 221673 w 5323059"/>
                <a:gd name="connsiteY23" fmla="*/ 1413164 h 2558473"/>
                <a:gd name="connsiteX24" fmla="*/ 286328 w 5323059"/>
                <a:gd name="connsiteY24" fmla="*/ 1339273 h 2558473"/>
                <a:gd name="connsiteX25" fmla="*/ 332510 w 5323059"/>
                <a:gd name="connsiteY25" fmla="*/ 1302328 h 2558473"/>
                <a:gd name="connsiteX26" fmla="*/ 350982 w 5323059"/>
                <a:gd name="connsiteY26" fmla="*/ 1274619 h 2558473"/>
                <a:gd name="connsiteX27" fmla="*/ 406400 w 5323059"/>
                <a:gd name="connsiteY27" fmla="*/ 1237673 h 2558473"/>
                <a:gd name="connsiteX28" fmla="*/ 452582 w 5323059"/>
                <a:gd name="connsiteY28" fmla="*/ 1200728 h 2558473"/>
                <a:gd name="connsiteX29" fmla="*/ 498764 w 5323059"/>
                <a:gd name="connsiteY29" fmla="*/ 1163782 h 2558473"/>
                <a:gd name="connsiteX30" fmla="*/ 544946 w 5323059"/>
                <a:gd name="connsiteY30" fmla="*/ 1126837 h 2558473"/>
                <a:gd name="connsiteX31" fmla="*/ 600364 w 5323059"/>
                <a:gd name="connsiteY31" fmla="*/ 1089891 h 2558473"/>
                <a:gd name="connsiteX32" fmla="*/ 618837 w 5323059"/>
                <a:gd name="connsiteY32" fmla="*/ 1062182 h 2558473"/>
                <a:gd name="connsiteX33" fmla="*/ 748146 w 5323059"/>
                <a:gd name="connsiteY33" fmla="*/ 1006764 h 2558473"/>
                <a:gd name="connsiteX34" fmla="*/ 831273 w 5323059"/>
                <a:gd name="connsiteY34" fmla="*/ 960582 h 2558473"/>
                <a:gd name="connsiteX35" fmla="*/ 886691 w 5323059"/>
                <a:gd name="connsiteY35" fmla="*/ 923637 h 2558473"/>
                <a:gd name="connsiteX36" fmla="*/ 914400 w 5323059"/>
                <a:gd name="connsiteY36" fmla="*/ 905164 h 2558473"/>
                <a:gd name="connsiteX37" fmla="*/ 942110 w 5323059"/>
                <a:gd name="connsiteY37" fmla="*/ 895928 h 2558473"/>
                <a:gd name="connsiteX38" fmla="*/ 969819 w 5323059"/>
                <a:gd name="connsiteY38" fmla="*/ 877455 h 2558473"/>
                <a:gd name="connsiteX39" fmla="*/ 997528 w 5323059"/>
                <a:gd name="connsiteY39" fmla="*/ 868219 h 2558473"/>
                <a:gd name="connsiteX40" fmla="*/ 1080655 w 5323059"/>
                <a:gd name="connsiteY40" fmla="*/ 822037 h 2558473"/>
                <a:gd name="connsiteX41" fmla="*/ 1163782 w 5323059"/>
                <a:gd name="connsiteY41" fmla="*/ 775855 h 2558473"/>
                <a:gd name="connsiteX42" fmla="*/ 1246910 w 5323059"/>
                <a:gd name="connsiteY42" fmla="*/ 729673 h 2558473"/>
                <a:gd name="connsiteX43" fmla="*/ 1293091 w 5323059"/>
                <a:gd name="connsiteY43" fmla="*/ 692728 h 2558473"/>
                <a:gd name="connsiteX44" fmla="*/ 1320800 w 5323059"/>
                <a:gd name="connsiteY44" fmla="*/ 665019 h 2558473"/>
                <a:gd name="connsiteX45" fmla="*/ 1376219 w 5323059"/>
                <a:gd name="connsiteY45" fmla="*/ 628073 h 2558473"/>
                <a:gd name="connsiteX46" fmla="*/ 1403928 w 5323059"/>
                <a:gd name="connsiteY46" fmla="*/ 609600 h 2558473"/>
                <a:gd name="connsiteX47" fmla="*/ 1459346 w 5323059"/>
                <a:gd name="connsiteY47" fmla="*/ 572655 h 2558473"/>
                <a:gd name="connsiteX48" fmla="*/ 1487055 w 5323059"/>
                <a:gd name="connsiteY48" fmla="*/ 544946 h 2558473"/>
                <a:gd name="connsiteX49" fmla="*/ 1514764 w 5323059"/>
                <a:gd name="connsiteY49" fmla="*/ 535709 h 2558473"/>
                <a:gd name="connsiteX50" fmla="*/ 1597891 w 5323059"/>
                <a:gd name="connsiteY50" fmla="*/ 480291 h 2558473"/>
                <a:gd name="connsiteX51" fmla="*/ 1681019 w 5323059"/>
                <a:gd name="connsiteY51" fmla="*/ 424873 h 2558473"/>
                <a:gd name="connsiteX52" fmla="*/ 1708728 w 5323059"/>
                <a:gd name="connsiteY52" fmla="*/ 406400 h 2558473"/>
                <a:gd name="connsiteX53" fmla="*/ 1736437 w 5323059"/>
                <a:gd name="connsiteY53" fmla="*/ 397164 h 2558473"/>
                <a:gd name="connsiteX54" fmla="*/ 1819564 w 5323059"/>
                <a:gd name="connsiteY54" fmla="*/ 341746 h 2558473"/>
                <a:gd name="connsiteX55" fmla="*/ 1847273 w 5323059"/>
                <a:gd name="connsiteY55" fmla="*/ 323273 h 2558473"/>
                <a:gd name="connsiteX56" fmla="*/ 1874982 w 5323059"/>
                <a:gd name="connsiteY56" fmla="*/ 314037 h 2558473"/>
                <a:gd name="connsiteX57" fmla="*/ 1902691 w 5323059"/>
                <a:gd name="connsiteY57" fmla="*/ 295564 h 2558473"/>
                <a:gd name="connsiteX58" fmla="*/ 1930400 w 5323059"/>
                <a:gd name="connsiteY58" fmla="*/ 286328 h 2558473"/>
                <a:gd name="connsiteX59" fmla="*/ 1948873 w 5323059"/>
                <a:gd name="connsiteY59" fmla="*/ 258619 h 2558473"/>
                <a:gd name="connsiteX60" fmla="*/ 1976582 w 5323059"/>
                <a:gd name="connsiteY60" fmla="*/ 249382 h 2558473"/>
                <a:gd name="connsiteX61" fmla="*/ 2004291 w 5323059"/>
                <a:gd name="connsiteY61" fmla="*/ 230909 h 2558473"/>
                <a:gd name="connsiteX62" fmla="*/ 2050473 w 5323059"/>
                <a:gd name="connsiteY62" fmla="*/ 193964 h 2558473"/>
                <a:gd name="connsiteX63" fmla="*/ 2105891 w 5323059"/>
                <a:gd name="connsiteY63" fmla="*/ 157019 h 2558473"/>
                <a:gd name="connsiteX64" fmla="*/ 2161310 w 5323059"/>
                <a:gd name="connsiteY64" fmla="*/ 138546 h 2558473"/>
                <a:gd name="connsiteX65" fmla="*/ 2189019 w 5323059"/>
                <a:gd name="connsiteY65" fmla="*/ 120073 h 2558473"/>
                <a:gd name="connsiteX66" fmla="*/ 2244437 w 5323059"/>
                <a:gd name="connsiteY66" fmla="*/ 101600 h 2558473"/>
                <a:gd name="connsiteX67" fmla="*/ 2327564 w 5323059"/>
                <a:gd name="connsiteY67" fmla="*/ 73891 h 2558473"/>
                <a:gd name="connsiteX68" fmla="*/ 2382982 w 5323059"/>
                <a:gd name="connsiteY68" fmla="*/ 55419 h 2558473"/>
                <a:gd name="connsiteX69" fmla="*/ 2438400 w 5323059"/>
                <a:gd name="connsiteY69" fmla="*/ 36946 h 2558473"/>
                <a:gd name="connsiteX70" fmla="*/ 2475346 w 5323059"/>
                <a:gd name="connsiteY70" fmla="*/ 27709 h 2558473"/>
                <a:gd name="connsiteX71" fmla="*/ 2521528 w 5323059"/>
                <a:gd name="connsiteY71" fmla="*/ 18473 h 2558473"/>
                <a:gd name="connsiteX72" fmla="*/ 3075710 w 5323059"/>
                <a:gd name="connsiteY72" fmla="*/ 0 h 2558473"/>
                <a:gd name="connsiteX73" fmla="*/ 3519055 w 5323059"/>
                <a:gd name="connsiteY73" fmla="*/ 9237 h 2558473"/>
                <a:gd name="connsiteX74" fmla="*/ 3759200 w 5323059"/>
                <a:gd name="connsiteY74" fmla="*/ 27709 h 2558473"/>
                <a:gd name="connsiteX75" fmla="*/ 3879273 w 5323059"/>
                <a:gd name="connsiteY75" fmla="*/ 36946 h 2558473"/>
                <a:gd name="connsiteX76" fmla="*/ 4193310 w 5323059"/>
                <a:gd name="connsiteY76" fmla="*/ 27709 h 2558473"/>
                <a:gd name="connsiteX77" fmla="*/ 4341091 w 5323059"/>
                <a:gd name="connsiteY77" fmla="*/ 18473 h 2558473"/>
                <a:gd name="connsiteX78" fmla="*/ 4682837 w 5323059"/>
                <a:gd name="connsiteY78" fmla="*/ 27709 h 2558473"/>
                <a:gd name="connsiteX79" fmla="*/ 4867564 w 5323059"/>
                <a:gd name="connsiteY79" fmla="*/ 55419 h 2558473"/>
                <a:gd name="connsiteX80" fmla="*/ 4959928 w 5323059"/>
                <a:gd name="connsiteY80" fmla="*/ 83128 h 2558473"/>
                <a:gd name="connsiteX81" fmla="*/ 4987637 w 5323059"/>
                <a:gd name="connsiteY81" fmla="*/ 101600 h 2558473"/>
                <a:gd name="connsiteX82" fmla="*/ 5061528 w 5323059"/>
                <a:gd name="connsiteY82" fmla="*/ 166255 h 2558473"/>
                <a:gd name="connsiteX83" fmla="*/ 5089237 w 5323059"/>
                <a:gd name="connsiteY83" fmla="*/ 184728 h 2558473"/>
                <a:gd name="connsiteX84" fmla="*/ 5116946 w 5323059"/>
                <a:gd name="connsiteY84" fmla="*/ 203200 h 2558473"/>
                <a:gd name="connsiteX85" fmla="*/ 5153891 w 5323059"/>
                <a:gd name="connsiteY85" fmla="*/ 258619 h 2558473"/>
                <a:gd name="connsiteX86" fmla="*/ 5172364 w 5323059"/>
                <a:gd name="connsiteY86" fmla="*/ 286328 h 2558473"/>
                <a:gd name="connsiteX87" fmla="*/ 5200073 w 5323059"/>
                <a:gd name="connsiteY87" fmla="*/ 304800 h 2558473"/>
                <a:gd name="connsiteX88" fmla="*/ 5209310 w 5323059"/>
                <a:gd name="connsiteY88" fmla="*/ 332509 h 2558473"/>
                <a:gd name="connsiteX89" fmla="*/ 5246255 w 5323059"/>
                <a:gd name="connsiteY89" fmla="*/ 387928 h 2558473"/>
                <a:gd name="connsiteX90" fmla="*/ 5273964 w 5323059"/>
                <a:gd name="connsiteY90" fmla="*/ 443346 h 2558473"/>
                <a:gd name="connsiteX91" fmla="*/ 5301673 w 5323059"/>
                <a:gd name="connsiteY91" fmla="*/ 544946 h 2558473"/>
                <a:gd name="connsiteX92" fmla="*/ 5310910 w 5323059"/>
                <a:gd name="connsiteY92" fmla="*/ 572655 h 2558473"/>
                <a:gd name="connsiteX93" fmla="*/ 5310910 w 5323059"/>
                <a:gd name="connsiteY93" fmla="*/ 803564 h 2558473"/>
                <a:gd name="connsiteX94" fmla="*/ 5283200 w 5323059"/>
                <a:gd name="connsiteY94" fmla="*/ 858982 h 2558473"/>
                <a:gd name="connsiteX95" fmla="*/ 5264728 w 5323059"/>
                <a:gd name="connsiteY95" fmla="*/ 895928 h 2558473"/>
                <a:gd name="connsiteX96" fmla="*/ 5237019 w 5323059"/>
                <a:gd name="connsiteY96" fmla="*/ 979055 h 2558473"/>
                <a:gd name="connsiteX97" fmla="*/ 5218546 w 5323059"/>
                <a:gd name="connsiteY97" fmla="*/ 1034473 h 2558473"/>
                <a:gd name="connsiteX98" fmla="*/ 5190837 w 5323059"/>
                <a:gd name="connsiteY98" fmla="*/ 1099128 h 2558473"/>
                <a:gd name="connsiteX99" fmla="*/ 5172364 w 5323059"/>
                <a:gd name="connsiteY99" fmla="*/ 1154546 h 2558473"/>
                <a:gd name="connsiteX100" fmla="*/ 5135419 w 5323059"/>
                <a:gd name="connsiteY100" fmla="*/ 1209964 h 2558473"/>
                <a:gd name="connsiteX101" fmla="*/ 5116946 w 5323059"/>
                <a:gd name="connsiteY101" fmla="*/ 1237673 h 2558473"/>
                <a:gd name="connsiteX102" fmla="*/ 5080000 w 5323059"/>
                <a:gd name="connsiteY102" fmla="*/ 1320800 h 2558473"/>
                <a:gd name="connsiteX103" fmla="*/ 5070764 w 5323059"/>
                <a:gd name="connsiteY103" fmla="*/ 1348509 h 2558473"/>
                <a:gd name="connsiteX104" fmla="*/ 5033819 w 5323059"/>
                <a:gd name="connsiteY104" fmla="*/ 1403928 h 2558473"/>
                <a:gd name="connsiteX105" fmla="*/ 5024582 w 5323059"/>
                <a:gd name="connsiteY105" fmla="*/ 1431637 h 2558473"/>
                <a:gd name="connsiteX106" fmla="*/ 4996873 w 5323059"/>
                <a:gd name="connsiteY106" fmla="*/ 1450109 h 2558473"/>
                <a:gd name="connsiteX107" fmla="*/ 4913746 w 5323059"/>
                <a:gd name="connsiteY107" fmla="*/ 1496291 h 2558473"/>
                <a:gd name="connsiteX108" fmla="*/ 4858328 w 5323059"/>
                <a:gd name="connsiteY108" fmla="*/ 1514764 h 2558473"/>
                <a:gd name="connsiteX109" fmla="*/ 4830619 w 5323059"/>
                <a:gd name="connsiteY109" fmla="*/ 1524000 h 2558473"/>
                <a:gd name="connsiteX110" fmla="*/ 4608946 w 5323059"/>
                <a:gd name="connsiteY110" fmla="*/ 1542473 h 2558473"/>
                <a:gd name="connsiteX111" fmla="*/ 4387273 w 5323059"/>
                <a:gd name="connsiteY111" fmla="*/ 1533237 h 2558473"/>
                <a:gd name="connsiteX112" fmla="*/ 4331855 w 5323059"/>
                <a:gd name="connsiteY112" fmla="*/ 1505528 h 2558473"/>
                <a:gd name="connsiteX113" fmla="*/ 4276437 w 5323059"/>
                <a:gd name="connsiteY113" fmla="*/ 1487055 h 2558473"/>
                <a:gd name="connsiteX114" fmla="*/ 4248728 w 5323059"/>
                <a:gd name="connsiteY114" fmla="*/ 1468582 h 2558473"/>
                <a:gd name="connsiteX115" fmla="*/ 4193310 w 5323059"/>
                <a:gd name="connsiteY115" fmla="*/ 1450109 h 2558473"/>
                <a:gd name="connsiteX116" fmla="*/ 4156364 w 5323059"/>
                <a:gd name="connsiteY116" fmla="*/ 1394691 h 2558473"/>
                <a:gd name="connsiteX117" fmla="*/ 4119419 w 5323059"/>
                <a:gd name="connsiteY117" fmla="*/ 1348509 h 2558473"/>
                <a:gd name="connsiteX118" fmla="*/ 4082473 w 5323059"/>
                <a:gd name="connsiteY118" fmla="*/ 1265382 h 2558473"/>
                <a:gd name="connsiteX119" fmla="*/ 4045528 w 5323059"/>
                <a:gd name="connsiteY119" fmla="*/ 1219200 h 2558473"/>
                <a:gd name="connsiteX120" fmla="*/ 4008582 w 5323059"/>
                <a:gd name="connsiteY120" fmla="*/ 1182255 h 2558473"/>
                <a:gd name="connsiteX121" fmla="*/ 3971637 w 5323059"/>
                <a:gd name="connsiteY121" fmla="*/ 1145309 h 2558473"/>
                <a:gd name="connsiteX122" fmla="*/ 3962400 w 5323059"/>
                <a:gd name="connsiteY122" fmla="*/ 1117600 h 2558473"/>
                <a:gd name="connsiteX123" fmla="*/ 3916219 w 5323059"/>
                <a:gd name="connsiteY123" fmla="*/ 1071419 h 2558473"/>
                <a:gd name="connsiteX124" fmla="*/ 3906982 w 5323059"/>
                <a:gd name="connsiteY124" fmla="*/ 1043709 h 2558473"/>
                <a:gd name="connsiteX125" fmla="*/ 3879273 w 5323059"/>
                <a:gd name="connsiteY125" fmla="*/ 1034473 h 2558473"/>
                <a:gd name="connsiteX126" fmla="*/ 3796146 w 5323059"/>
                <a:gd name="connsiteY126" fmla="*/ 997528 h 2558473"/>
                <a:gd name="connsiteX127" fmla="*/ 3759200 w 5323059"/>
                <a:gd name="connsiteY127" fmla="*/ 988291 h 2558473"/>
                <a:gd name="connsiteX128" fmla="*/ 3703782 w 5323059"/>
                <a:gd name="connsiteY128" fmla="*/ 969819 h 2558473"/>
                <a:gd name="connsiteX129" fmla="*/ 3657600 w 5323059"/>
                <a:gd name="connsiteY129" fmla="*/ 960582 h 2558473"/>
                <a:gd name="connsiteX130" fmla="*/ 3583710 w 5323059"/>
                <a:gd name="connsiteY130" fmla="*/ 942109 h 2558473"/>
                <a:gd name="connsiteX131" fmla="*/ 3528291 w 5323059"/>
                <a:gd name="connsiteY131" fmla="*/ 932873 h 2558473"/>
                <a:gd name="connsiteX132" fmla="*/ 3158837 w 5323059"/>
                <a:gd name="connsiteY132" fmla="*/ 932873 h 2558473"/>
                <a:gd name="connsiteX133" fmla="*/ 3075710 w 5323059"/>
                <a:gd name="connsiteY133" fmla="*/ 895928 h 2558473"/>
                <a:gd name="connsiteX134" fmla="*/ 3048000 w 5323059"/>
                <a:gd name="connsiteY134" fmla="*/ 886691 h 2558473"/>
                <a:gd name="connsiteX135" fmla="*/ 3020291 w 5323059"/>
                <a:gd name="connsiteY135" fmla="*/ 868219 h 2558473"/>
                <a:gd name="connsiteX136" fmla="*/ 2964873 w 5323059"/>
                <a:gd name="connsiteY136" fmla="*/ 849746 h 2558473"/>
                <a:gd name="connsiteX137" fmla="*/ 2937164 w 5323059"/>
                <a:gd name="connsiteY137" fmla="*/ 840509 h 2558473"/>
                <a:gd name="connsiteX138" fmla="*/ 2900219 w 5323059"/>
                <a:gd name="connsiteY138" fmla="*/ 831273 h 2558473"/>
                <a:gd name="connsiteX139" fmla="*/ 2844800 w 5323059"/>
                <a:gd name="connsiteY139" fmla="*/ 812800 h 2558473"/>
                <a:gd name="connsiteX140" fmla="*/ 2706255 w 5323059"/>
                <a:gd name="connsiteY140" fmla="*/ 794328 h 2558473"/>
                <a:gd name="connsiteX141" fmla="*/ 2558473 w 5323059"/>
                <a:gd name="connsiteY141" fmla="*/ 794328 h 2558473"/>
                <a:gd name="connsiteX142" fmla="*/ 2475346 w 5323059"/>
                <a:gd name="connsiteY142" fmla="*/ 803564 h 2558473"/>
                <a:gd name="connsiteX143" fmla="*/ 2438400 w 5323059"/>
                <a:gd name="connsiteY143" fmla="*/ 812800 h 2558473"/>
                <a:gd name="connsiteX144" fmla="*/ 2392219 w 5323059"/>
                <a:gd name="connsiteY144" fmla="*/ 822037 h 2558473"/>
                <a:gd name="connsiteX145" fmla="*/ 2364510 w 5323059"/>
                <a:gd name="connsiteY145" fmla="*/ 831273 h 2558473"/>
                <a:gd name="connsiteX146" fmla="*/ 2327564 w 5323059"/>
                <a:gd name="connsiteY146" fmla="*/ 840509 h 2558473"/>
                <a:gd name="connsiteX147" fmla="*/ 2207491 w 5323059"/>
                <a:gd name="connsiteY147" fmla="*/ 868219 h 2558473"/>
                <a:gd name="connsiteX148" fmla="*/ 2152073 w 5323059"/>
                <a:gd name="connsiteY148" fmla="*/ 886691 h 2558473"/>
                <a:gd name="connsiteX149" fmla="*/ 2124364 w 5323059"/>
                <a:gd name="connsiteY149" fmla="*/ 895928 h 2558473"/>
                <a:gd name="connsiteX150" fmla="*/ 2068946 w 5323059"/>
                <a:gd name="connsiteY150" fmla="*/ 932873 h 2558473"/>
                <a:gd name="connsiteX151" fmla="*/ 2022764 w 5323059"/>
                <a:gd name="connsiteY151" fmla="*/ 969819 h 2558473"/>
                <a:gd name="connsiteX152" fmla="*/ 1967346 w 5323059"/>
                <a:gd name="connsiteY152" fmla="*/ 1006764 h 2558473"/>
                <a:gd name="connsiteX153" fmla="*/ 1911928 w 5323059"/>
                <a:gd name="connsiteY153" fmla="*/ 1043709 h 2558473"/>
                <a:gd name="connsiteX154" fmla="*/ 1893455 w 5323059"/>
                <a:gd name="connsiteY154" fmla="*/ 1071419 h 2558473"/>
                <a:gd name="connsiteX155" fmla="*/ 1838037 w 5323059"/>
                <a:gd name="connsiteY155" fmla="*/ 1108364 h 2558473"/>
                <a:gd name="connsiteX156" fmla="*/ 1782619 w 5323059"/>
                <a:gd name="connsiteY156" fmla="*/ 1145309 h 2558473"/>
                <a:gd name="connsiteX157" fmla="*/ 1754910 w 5323059"/>
                <a:gd name="connsiteY157" fmla="*/ 1163782 h 2558473"/>
                <a:gd name="connsiteX158" fmla="*/ 1690255 w 5323059"/>
                <a:gd name="connsiteY158" fmla="*/ 1191491 h 2558473"/>
                <a:gd name="connsiteX159" fmla="*/ 1634837 w 5323059"/>
                <a:gd name="connsiteY159" fmla="*/ 1228437 h 2558473"/>
                <a:gd name="connsiteX160" fmla="*/ 1588655 w 5323059"/>
                <a:gd name="connsiteY160" fmla="*/ 1265382 h 2558473"/>
                <a:gd name="connsiteX161" fmla="*/ 1560946 w 5323059"/>
                <a:gd name="connsiteY161" fmla="*/ 1283855 h 2558473"/>
                <a:gd name="connsiteX162" fmla="*/ 1524000 w 5323059"/>
                <a:gd name="connsiteY162" fmla="*/ 1302328 h 2558473"/>
                <a:gd name="connsiteX163" fmla="*/ 1459346 w 5323059"/>
                <a:gd name="connsiteY163" fmla="*/ 1339273 h 2558473"/>
                <a:gd name="connsiteX164" fmla="*/ 1413164 w 5323059"/>
                <a:gd name="connsiteY164" fmla="*/ 1376219 h 2558473"/>
                <a:gd name="connsiteX165" fmla="*/ 1366982 w 5323059"/>
                <a:gd name="connsiteY165" fmla="*/ 1413164 h 2558473"/>
                <a:gd name="connsiteX166" fmla="*/ 1339273 w 5323059"/>
                <a:gd name="connsiteY166" fmla="*/ 1440873 h 2558473"/>
                <a:gd name="connsiteX167" fmla="*/ 1311564 w 5323059"/>
                <a:gd name="connsiteY167" fmla="*/ 1450109 h 2558473"/>
                <a:gd name="connsiteX168" fmla="*/ 1293091 w 5323059"/>
                <a:gd name="connsiteY168" fmla="*/ 1477819 h 2558473"/>
                <a:gd name="connsiteX169" fmla="*/ 1237673 w 5323059"/>
                <a:gd name="connsiteY169" fmla="*/ 1496291 h 2558473"/>
                <a:gd name="connsiteX170" fmla="*/ 1219200 w 5323059"/>
                <a:gd name="connsiteY170" fmla="*/ 1524000 h 2558473"/>
                <a:gd name="connsiteX171" fmla="*/ 1163782 w 5323059"/>
                <a:gd name="connsiteY171" fmla="*/ 1542473 h 2558473"/>
                <a:gd name="connsiteX172" fmla="*/ 1136073 w 5323059"/>
                <a:gd name="connsiteY172" fmla="*/ 1570182 h 2558473"/>
                <a:gd name="connsiteX173" fmla="*/ 1080655 w 5323059"/>
                <a:gd name="connsiteY173" fmla="*/ 1607128 h 2558473"/>
                <a:gd name="connsiteX174" fmla="*/ 1025237 w 5323059"/>
                <a:gd name="connsiteY174" fmla="*/ 1690255 h 2558473"/>
                <a:gd name="connsiteX175" fmla="*/ 1006764 w 5323059"/>
                <a:gd name="connsiteY175" fmla="*/ 1717964 h 2558473"/>
                <a:gd name="connsiteX176" fmla="*/ 988291 w 5323059"/>
                <a:gd name="connsiteY176" fmla="*/ 1745673 h 2558473"/>
                <a:gd name="connsiteX177" fmla="*/ 951346 w 5323059"/>
                <a:gd name="connsiteY177" fmla="*/ 1791855 h 2558473"/>
                <a:gd name="connsiteX178" fmla="*/ 942110 w 5323059"/>
                <a:gd name="connsiteY178" fmla="*/ 1819564 h 2558473"/>
                <a:gd name="connsiteX179" fmla="*/ 923637 w 5323059"/>
                <a:gd name="connsiteY179" fmla="*/ 1847273 h 2558473"/>
                <a:gd name="connsiteX180" fmla="*/ 905164 w 5323059"/>
                <a:gd name="connsiteY180" fmla="*/ 1902691 h 2558473"/>
                <a:gd name="connsiteX181" fmla="*/ 895928 w 5323059"/>
                <a:gd name="connsiteY181" fmla="*/ 1930400 h 2558473"/>
                <a:gd name="connsiteX182" fmla="*/ 868219 w 5323059"/>
                <a:gd name="connsiteY182" fmla="*/ 1958109 h 2558473"/>
                <a:gd name="connsiteX183" fmla="*/ 858982 w 5323059"/>
                <a:gd name="connsiteY183" fmla="*/ 1995055 h 2558473"/>
                <a:gd name="connsiteX184" fmla="*/ 840510 w 5323059"/>
                <a:gd name="connsiteY184" fmla="*/ 2050473 h 2558473"/>
                <a:gd name="connsiteX185" fmla="*/ 812800 w 5323059"/>
                <a:gd name="connsiteY185" fmla="*/ 2133600 h 2558473"/>
                <a:gd name="connsiteX186" fmla="*/ 794328 w 5323059"/>
                <a:gd name="connsiteY186" fmla="*/ 2189019 h 2558473"/>
                <a:gd name="connsiteX187" fmla="*/ 785091 w 5323059"/>
                <a:gd name="connsiteY187" fmla="*/ 2216728 h 2558473"/>
                <a:gd name="connsiteX188" fmla="*/ 775855 w 5323059"/>
                <a:gd name="connsiteY188" fmla="*/ 2272146 h 2558473"/>
                <a:gd name="connsiteX189" fmla="*/ 766619 w 5323059"/>
                <a:gd name="connsiteY189" fmla="*/ 2299855 h 2558473"/>
                <a:gd name="connsiteX190" fmla="*/ 757382 w 5323059"/>
                <a:gd name="connsiteY190" fmla="*/ 2336800 h 2558473"/>
                <a:gd name="connsiteX191" fmla="*/ 738910 w 5323059"/>
                <a:gd name="connsiteY191" fmla="*/ 2419928 h 2558473"/>
                <a:gd name="connsiteX192" fmla="*/ 701964 w 5323059"/>
                <a:gd name="connsiteY192" fmla="*/ 2475346 h 2558473"/>
                <a:gd name="connsiteX193" fmla="*/ 683491 w 5323059"/>
                <a:gd name="connsiteY193" fmla="*/ 2503055 h 2558473"/>
                <a:gd name="connsiteX194" fmla="*/ 729673 w 5323059"/>
                <a:gd name="connsiteY194" fmla="*/ 2521528 h 25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5323059" h="2558473">
                  <a:moveTo>
                    <a:pt x="729673" y="2521528"/>
                  </a:moveTo>
                  <a:cubicBezTo>
                    <a:pt x="714279" y="2524607"/>
                    <a:pt x="698637" y="2526633"/>
                    <a:pt x="683491" y="2530764"/>
                  </a:cubicBezTo>
                  <a:cubicBezTo>
                    <a:pt x="664705" y="2535887"/>
                    <a:pt x="647495" y="2547850"/>
                    <a:pt x="628073" y="2549237"/>
                  </a:cubicBezTo>
                  <a:lnTo>
                    <a:pt x="498764" y="2558473"/>
                  </a:lnTo>
                  <a:cubicBezTo>
                    <a:pt x="434109" y="2555394"/>
                    <a:pt x="369322" y="2554399"/>
                    <a:pt x="304800" y="2549237"/>
                  </a:cubicBezTo>
                  <a:cubicBezTo>
                    <a:pt x="292146" y="2548225"/>
                    <a:pt x="280247" y="2542754"/>
                    <a:pt x="267855" y="2540000"/>
                  </a:cubicBezTo>
                  <a:cubicBezTo>
                    <a:pt x="200972" y="2525137"/>
                    <a:pt x="243483" y="2538034"/>
                    <a:pt x="193964" y="2521528"/>
                  </a:cubicBezTo>
                  <a:cubicBezTo>
                    <a:pt x="187806" y="2512292"/>
                    <a:pt x="183340" y="2501668"/>
                    <a:pt x="175491" y="2493819"/>
                  </a:cubicBezTo>
                  <a:cubicBezTo>
                    <a:pt x="167642" y="2485970"/>
                    <a:pt x="155092" y="2483700"/>
                    <a:pt x="147782" y="2475346"/>
                  </a:cubicBezTo>
                  <a:cubicBezTo>
                    <a:pt x="133162" y="2458638"/>
                    <a:pt x="123152" y="2438401"/>
                    <a:pt x="110837" y="2419928"/>
                  </a:cubicBezTo>
                  <a:lnTo>
                    <a:pt x="92364" y="2392219"/>
                  </a:lnTo>
                  <a:lnTo>
                    <a:pt x="73891" y="2364509"/>
                  </a:lnTo>
                  <a:cubicBezTo>
                    <a:pt x="51909" y="2298560"/>
                    <a:pt x="66220" y="2325292"/>
                    <a:pt x="36946" y="2281382"/>
                  </a:cubicBezTo>
                  <a:cubicBezTo>
                    <a:pt x="28053" y="2245810"/>
                    <a:pt x="22590" y="2228129"/>
                    <a:pt x="18473" y="2189019"/>
                  </a:cubicBezTo>
                  <a:cubicBezTo>
                    <a:pt x="-7702" y="1940363"/>
                    <a:pt x="23195" y="2166647"/>
                    <a:pt x="0" y="2004291"/>
                  </a:cubicBezTo>
                  <a:cubicBezTo>
                    <a:pt x="6564" y="1938652"/>
                    <a:pt x="8266" y="1908513"/>
                    <a:pt x="18473" y="1847273"/>
                  </a:cubicBezTo>
                  <a:cubicBezTo>
                    <a:pt x="21054" y="1831788"/>
                    <a:pt x="24902" y="1816537"/>
                    <a:pt x="27710" y="1801091"/>
                  </a:cubicBezTo>
                  <a:cubicBezTo>
                    <a:pt x="42637" y="1718996"/>
                    <a:pt x="28435" y="1771206"/>
                    <a:pt x="55419" y="1690255"/>
                  </a:cubicBezTo>
                  <a:cubicBezTo>
                    <a:pt x="58498" y="1681019"/>
                    <a:pt x="59254" y="1670647"/>
                    <a:pt x="64655" y="1662546"/>
                  </a:cubicBezTo>
                  <a:lnTo>
                    <a:pt x="83128" y="1634837"/>
                  </a:lnTo>
                  <a:cubicBezTo>
                    <a:pt x="89285" y="1616364"/>
                    <a:pt x="90799" y="1595621"/>
                    <a:pt x="101600" y="1579419"/>
                  </a:cubicBezTo>
                  <a:lnTo>
                    <a:pt x="157019" y="1496291"/>
                  </a:lnTo>
                  <a:cubicBezTo>
                    <a:pt x="157022" y="1496286"/>
                    <a:pt x="193960" y="1440877"/>
                    <a:pt x="193964" y="1440873"/>
                  </a:cubicBezTo>
                  <a:cubicBezTo>
                    <a:pt x="203200" y="1431637"/>
                    <a:pt x="213654" y="1423475"/>
                    <a:pt x="221673" y="1413164"/>
                  </a:cubicBezTo>
                  <a:cubicBezTo>
                    <a:pt x="279697" y="1338563"/>
                    <a:pt x="232686" y="1375035"/>
                    <a:pt x="286328" y="1339273"/>
                  </a:cubicBezTo>
                  <a:cubicBezTo>
                    <a:pt x="339265" y="1259865"/>
                    <a:pt x="268777" y="1353314"/>
                    <a:pt x="332510" y="1302328"/>
                  </a:cubicBezTo>
                  <a:cubicBezTo>
                    <a:pt x="341178" y="1295394"/>
                    <a:pt x="342628" y="1281929"/>
                    <a:pt x="350982" y="1274619"/>
                  </a:cubicBezTo>
                  <a:cubicBezTo>
                    <a:pt x="367690" y="1259999"/>
                    <a:pt x="406400" y="1237673"/>
                    <a:pt x="406400" y="1237673"/>
                  </a:cubicBezTo>
                  <a:cubicBezTo>
                    <a:pt x="459341" y="1158262"/>
                    <a:pt x="388848" y="1251714"/>
                    <a:pt x="452582" y="1200728"/>
                  </a:cubicBezTo>
                  <a:cubicBezTo>
                    <a:pt x="512268" y="1152980"/>
                    <a:pt x="429114" y="1187000"/>
                    <a:pt x="498764" y="1163782"/>
                  </a:cubicBezTo>
                  <a:cubicBezTo>
                    <a:pt x="532898" y="1112582"/>
                    <a:pt x="497707" y="1153081"/>
                    <a:pt x="544946" y="1126837"/>
                  </a:cubicBezTo>
                  <a:cubicBezTo>
                    <a:pt x="564354" y="1116055"/>
                    <a:pt x="600364" y="1089891"/>
                    <a:pt x="600364" y="1089891"/>
                  </a:cubicBezTo>
                  <a:cubicBezTo>
                    <a:pt x="606522" y="1080655"/>
                    <a:pt x="609424" y="1068065"/>
                    <a:pt x="618837" y="1062182"/>
                  </a:cubicBezTo>
                  <a:cubicBezTo>
                    <a:pt x="677714" y="1025384"/>
                    <a:pt x="688893" y="1066017"/>
                    <a:pt x="748146" y="1006764"/>
                  </a:cubicBezTo>
                  <a:cubicBezTo>
                    <a:pt x="835109" y="919801"/>
                    <a:pt x="695657" y="1050992"/>
                    <a:pt x="831273" y="960582"/>
                  </a:cubicBezTo>
                  <a:lnTo>
                    <a:pt x="886691" y="923637"/>
                  </a:lnTo>
                  <a:cubicBezTo>
                    <a:pt x="895927" y="917479"/>
                    <a:pt x="903869" y="908674"/>
                    <a:pt x="914400" y="905164"/>
                  </a:cubicBezTo>
                  <a:lnTo>
                    <a:pt x="942110" y="895928"/>
                  </a:lnTo>
                  <a:cubicBezTo>
                    <a:pt x="951346" y="889770"/>
                    <a:pt x="959890" y="882419"/>
                    <a:pt x="969819" y="877455"/>
                  </a:cubicBezTo>
                  <a:cubicBezTo>
                    <a:pt x="978527" y="873101"/>
                    <a:pt x="989017" y="872947"/>
                    <a:pt x="997528" y="868219"/>
                  </a:cubicBezTo>
                  <a:cubicBezTo>
                    <a:pt x="1092806" y="815286"/>
                    <a:pt x="1017956" y="842936"/>
                    <a:pt x="1080655" y="822037"/>
                  </a:cubicBezTo>
                  <a:cubicBezTo>
                    <a:pt x="1144174" y="779690"/>
                    <a:pt x="1115011" y="792112"/>
                    <a:pt x="1163782" y="775855"/>
                  </a:cubicBezTo>
                  <a:cubicBezTo>
                    <a:pt x="1227301" y="733508"/>
                    <a:pt x="1198138" y="745929"/>
                    <a:pt x="1246910" y="729673"/>
                  </a:cubicBezTo>
                  <a:cubicBezTo>
                    <a:pt x="1288221" y="667704"/>
                    <a:pt x="1239556" y="728418"/>
                    <a:pt x="1293091" y="692728"/>
                  </a:cubicBezTo>
                  <a:cubicBezTo>
                    <a:pt x="1303959" y="685482"/>
                    <a:pt x="1310489" y="673038"/>
                    <a:pt x="1320800" y="665019"/>
                  </a:cubicBezTo>
                  <a:cubicBezTo>
                    <a:pt x="1338325" y="651388"/>
                    <a:pt x="1357746" y="640388"/>
                    <a:pt x="1376219" y="628073"/>
                  </a:cubicBezTo>
                  <a:lnTo>
                    <a:pt x="1403928" y="609600"/>
                  </a:lnTo>
                  <a:cubicBezTo>
                    <a:pt x="1403933" y="609597"/>
                    <a:pt x="1459342" y="572659"/>
                    <a:pt x="1459346" y="572655"/>
                  </a:cubicBezTo>
                  <a:cubicBezTo>
                    <a:pt x="1468582" y="563419"/>
                    <a:pt x="1476187" y="552192"/>
                    <a:pt x="1487055" y="544946"/>
                  </a:cubicBezTo>
                  <a:cubicBezTo>
                    <a:pt x="1495156" y="539545"/>
                    <a:pt x="1506253" y="540437"/>
                    <a:pt x="1514764" y="535709"/>
                  </a:cubicBezTo>
                  <a:cubicBezTo>
                    <a:pt x="1514779" y="535701"/>
                    <a:pt x="1584029" y="489532"/>
                    <a:pt x="1597891" y="480291"/>
                  </a:cubicBezTo>
                  <a:lnTo>
                    <a:pt x="1681019" y="424873"/>
                  </a:lnTo>
                  <a:cubicBezTo>
                    <a:pt x="1690255" y="418715"/>
                    <a:pt x="1698197" y="409910"/>
                    <a:pt x="1708728" y="406400"/>
                  </a:cubicBezTo>
                  <a:lnTo>
                    <a:pt x="1736437" y="397164"/>
                  </a:lnTo>
                  <a:lnTo>
                    <a:pt x="1819564" y="341746"/>
                  </a:lnTo>
                  <a:cubicBezTo>
                    <a:pt x="1828800" y="335588"/>
                    <a:pt x="1836742" y="326783"/>
                    <a:pt x="1847273" y="323273"/>
                  </a:cubicBezTo>
                  <a:lnTo>
                    <a:pt x="1874982" y="314037"/>
                  </a:lnTo>
                  <a:cubicBezTo>
                    <a:pt x="1884218" y="307879"/>
                    <a:pt x="1892762" y="300528"/>
                    <a:pt x="1902691" y="295564"/>
                  </a:cubicBezTo>
                  <a:cubicBezTo>
                    <a:pt x="1911399" y="291210"/>
                    <a:pt x="1922797" y="292410"/>
                    <a:pt x="1930400" y="286328"/>
                  </a:cubicBezTo>
                  <a:cubicBezTo>
                    <a:pt x="1939068" y="279393"/>
                    <a:pt x="1940205" y="265554"/>
                    <a:pt x="1948873" y="258619"/>
                  </a:cubicBezTo>
                  <a:cubicBezTo>
                    <a:pt x="1956476" y="252537"/>
                    <a:pt x="1967874" y="253736"/>
                    <a:pt x="1976582" y="249382"/>
                  </a:cubicBezTo>
                  <a:cubicBezTo>
                    <a:pt x="1986511" y="244417"/>
                    <a:pt x="1995055" y="237067"/>
                    <a:pt x="2004291" y="230909"/>
                  </a:cubicBezTo>
                  <a:cubicBezTo>
                    <a:pt x="2038424" y="179710"/>
                    <a:pt x="2003235" y="220207"/>
                    <a:pt x="2050473" y="193964"/>
                  </a:cubicBezTo>
                  <a:cubicBezTo>
                    <a:pt x="2069881" y="183182"/>
                    <a:pt x="2084829" y="164040"/>
                    <a:pt x="2105891" y="157019"/>
                  </a:cubicBezTo>
                  <a:lnTo>
                    <a:pt x="2161310" y="138546"/>
                  </a:lnTo>
                  <a:cubicBezTo>
                    <a:pt x="2170546" y="132388"/>
                    <a:pt x="2178875" y="124582"/>
                    <a:pt x="2189019" y="120073"/>
                  </a:cubicBezTo>
                  <a:cubicBezTo>
                    <a:pt x="2206813" y="112165"/>
                    <a:pt x="2225964" y="107758"/>
                    <a:pt x="2244437" y="101600"/>
                  </a:cubicBezTo>
                  <a:lnTo>
                    <a:pt x="2327564" y="73891"/>
                  </a:lnTo>
                  <a:lnTo>
                    <a:pt x="2382982" y="55419"/>
                  </a:lnTo>
                  <a:lnTo>
                    <a:pt x="2438400" y="36946"/>
                  </a:lnTo>
                  <a:cubicBezTo>
                    <a:pt x="2450715" y="33867"/>
                    <a:pt x="2462954" y="30463"/>
                    <a:pt x="2475346" y="27709"/>
                  </a:cubicBezTo>
                  <a:cubicBezTo>
                    <a:pt x="2490671" y="24303"/>
                    <a:pt x="2505937" y="20307"/>
                    <a:pt x="2521528" y="18473"/>
                  </a:cubicBezTo>
                  <a:cubicBezTo>
                    <a:pt x="2688173" y="-1132"/>
                    <a:pt x="2960092" y="2409"/>
                    <a:pt x="3075710" y="0"/>
                  </a:cubicBezTo>
                  <a:lnTo>
                    <a:pt x="3519055" y="9237"/>
                  </a:lnTo>
                  <a:cubicBezTo>
                    <a:pt x="3703092" y="14900"/>
                    <a:pt x="3624396" y="15454"/>
                    <a:pt x="3759200" y="27709"/>
                  </a:cubicBezTo>
                  <a:cubicBezTo>
                    <a:pt x="3799178" y="31343"/>
                    <a:pt x="3839249" y="33867"/>
                    <a:pt x="3879273" y="36946"/>
                  </a:cubicBezTo>
                  <a:lnTo>
                    <a:pt x="4193310" y="27709"/>
                  </a:lnTo>
                  <a:cubicBezTo>
                    <a:pt x="4242627" y="25736"/>
                    <a:pt x="4291735" y="18473"/>
                    <a:pt x="4341091" y="18473"/>
                  </a:cubicBezTo>
                  <a:cubicBezTo>
                    <a:pt x="4455048" y="18473"/>
                    <a:pt x="4568922" y="24630"/>
                    <a:pt x="4682837" y="27709"/>
                  </a:cubicBezTo>
                  <a:cubicBezTo>
                    <a:pt x="4766142" y="36040"/>
                    <a:pt x="4785754" y="34968"/>
                    <a:pt x="4867564" y="55419"/>
                  </a:cubicBezTo>
                  <a:cubicBezTo>
                    <a:pt x="4888219" y="60583"/>
                    <a:pt x="4946432" y="74131"/>
                    <a:pt x="4959928" y="83128"/>
                  </a:cubicBezTo>
                  <a:lnTo>
                    <a:pt x="4987637" y="101600"/>
                  </a:lnTo>
                  <a:cubicBezTo>
                    <a:pt x="5018425" y="147782"/>
                    <a:pt x="4996874" y="123151"/>
                    <a:pt x="5061528" y="166255"/>
                  </a:cubicBezTo>
                  <a:lnTo>
                    <a:pt x="5089237" y="184728"/>
                  </a:lnTo>
                  <a:lnTo>
                    <a:pt x="5116946" y="203200"/>
                  </a:lnTo>
                  <a:lnTo>
                    <a:pt x="5153891" y="258619"/>
                  </a:lnTo>
                  <a:cubicBezTo>
                    <a:pt x="5160049" y="267855"/>
                    <a:pt x="5163128" y="280171"/>
                    <a:pt x="5172364" y="286328"/>
                  </a:cubicBezTo>
                  <a:lnTo>
                    <a:pt x="5200073" y="304800"/>
                  </a:lnTo>
                  <a:cubicBezTo>
                    <a:pt x="5203152" y="314036"/>
                    <a:pt x="5204582" y="323998"/>
                    <a:pt x="5209310" y="332509"/>
                  </a:cubicBezTo>
                  <a:cubicBezTo>
                    <a:pt x="5220092" y="351917"/>
                    <a:pt x="5246255" y="387928"/>
                    <a:pt x="5246255" y="387928"/>
                  </a:cubicBezTo>
                  <a:cubicBezTo>
                    <a:pt x="5279935" y="488972"/>
                    <a:pt x="5226222" y="335928"/>
                    <a:pt x="5273964" y="443346"/>
                  </a:cubicBezTo>
                  <a:cubicBezTo>
                    <a:pt x="5296612" y="494304"/>
                    <a:pt x="5289255" y="495274"/>
                    <a:pt x="5301673" y="544946"/>
                  </a:cubicBezTo>
                  <a:cubicBezTo>
                    <a:pt x="5304034" y="554391"/>
                    <a:pt x="5307831" y="563419"/>
                    <a:pt x="5310910" y="572655"/>
                  </a:cubicBezTo>
                  <a:cubicBezTo>
                    <a:pt x="5328238" y="676627"/>
                    <a:pt x="5325940" y="638233"/>
                    <a:pt x="5310910" y="803564"/>
                  </a:cubicBezTo>
                  <a:cubicBezTo>
                    <a:pt x="5308622" y="828736"/>
                    <a:pt x="5295148" y="838072"/>
                    <a:pt x="5283200" y="858982"/>
                  </a:cubicBezTo>
                  <a:cubicBezTo>
                    <a:pt x="5276369" y="870937"/>
                    <a:pt x="5269842" y="883144"/>
                    <a:pt x="5264728" y="895928"/>
                  </a:cubicBezTo>
                  <a:cubicBezTo>
                    <a:pt x="5264718" y="895953"/>
                    <a:pt x="5241642" y="965188"/>
                    <a:pt x="5237019" y="979055"/>
                  </a:cubicBezTo>
                  <a:lnTo>
                    <a:pt x="5218546" y="1034473"/>
                  </a:lnTo>
                  <a:cubicBezTo>
                    <a:pt x="5194115" y="1132201"/>
                    <a:pt x="5227285" y="1017122"/>
                    <a:pt x="5190837" y="1099128"/>
                  </a:cubicBezTo>
                  <a:cubicBezTo>
                    <a:pt x="5182929" y="1116922"/>
                    <a:pt x="5183165" y="1138344"/>
                    <a:pt x="5172364" y="1154546"/>
                  </a:cubicBezTo>
                  <a:lnTo>
                    <a:pt x="5135419" y="1209964"/>
                  </a:lnTo>
                  <a:lnTo>
                    <a:pt x="5116946" y="1237673"/>
                  </a:lnTo>
                  <a:cubicBezTo>
                    <a:pt x="5094963" y="1303622"/>
                    <a:pt x="5109274" y="1276889"/>
                    <a:pt x="5080000" y="1320800"/>
                  </a:cubicBezTo>
                  <a:cubicBezTo>
                    <a:pt x="5076921" y="1330036"/>
                    <a:pt x="5075492" y="1339998"/>
                    <a:pt x="5070764" y="1348509"/>
                  </a:cubicBezTo>
                  <a:cubicBezTo>
                    <a:pt x="5059982" y="1367917"/>
                    <a:pt x="5040840" y="1382866"/>
                    <a:pt x="5033819" y="1403928"/>
                  </a:cubicBezTo>
                  <a:cubicBezTo>
                    <a:pt x="5030740" y="1413164"/>
                    <a:pt x="5030664" y="1424035"/>
                    <a:pt x="5024582" y="1431637"/>
                  </a:cubicBezTo>
                  <a:cubicBezTo>
                    <a:pt x="5017647" y="1440305"/>
                    <a:pt x="5005401" y="1443003"/>
                    <a:pt x="4996873" y="1450109"/>
                  </a:cubicBezTo>
                  <a:cubicBezTo>
                    <a:pt x="4941566" y="1496198"/>
                    <a:pt x="5002171" y="1466816"/>
                    <a:pt x="4913746" y="1496291"/>
                  </a:cubicBezTo>
                  <a:lnTo>
                    <a:pt x="4858328" y="1514764"/>
                  </a:lnTo>
                  <a:cubicBezTo>
                    <a:pt x="4849092" y="1517843"/>
                    <a:pt x="4840315" y="1523118"/>
                    <a:pt x="4830619" y="1524000"/>
                  </a:cubicBezTo>
                  <a:cubicBezTo>
                    <a:pt x="4689041" y="1536872"/>
                    <a:pt x="4762925" y="1530629"/>
                    <a:pt x="4608946" y="1542473"/>
                  </a:cubicBezTo>
                  <a:cubicBezTo>
                    <a:pt x="4535055" y="1539394"/>
                    <a:pt x="4461026" y="1538700"/>
                    <a:pt x="4387273" y="1533237"/>
                  </a:cubicBezTo>
                  <a:cubicBezTo>
                    <a:pt x="4356960" y="1530992"/>
                    <a:pt x="4358627" y="1517426"/>
                    <a:pt x="4331855" y="1505528"/>
                  </a:cubicBezTo>
                  <a:cubicBezTo>
                    <a:pt x="4314061" y="1497620"/>
                    <a:pt x="4276437" y="1487055"/>
                    <a:pt x="4276437" y="1487055"/>
                  </a:cubicBezTo>
                  <a:cubicBezTo>
                    <a:pt x="4267201" y="1480897"/>
                    <a:pt x="4258872" y="1473091"/>
                    <a:pt x="4248728" y="1468582"/>
                  </a:cubicBezTo>
                  <a:cubicBezTo>
                    <a:pt x="4230934" y="1460674"/>
                    <a:pt x="4193310" y="1450109"/>
                    <a:pt x="4193310" y="1450109"/>
                  </a:cubicBezTo>
                  <a:cubicBezTo>
                    <a:pt x="4171346" y="1384221"/>
                    <a:pt x="4202491" y="1463882"/>
                    <a:pt x="4156364" y="1394691"/>
                  </a:cubicBezTo>
                  <a:cubicBezTo>
                    <a:pt x="4120673" y="1341154"/>
                    <a:pt x="4181390" y="1389824"/>
                    <a:pt x="4119419" y="1348509"/>
                  </a:cubicBezTo>
                  <a:cubicBezTo>
                    <a:pt x="4097436" y="1282560"/>
                    <a:pt x="4111747" y="1309293"/>
                    <a:pt x="4082473" y="1265382"/>
                  </a:cubicBezTo>
                  <a:cubicBezTo>
                    <a:pt x="4059259" y="1195737"/>
                    <a:pt x="4093273" y="1278881"/>
                    <a:pt x="4045528" y="1219200"/>
                  </a:cubicBezTo>
                  <a:cubicBezTo>
                    <a:pt x="4009702" y="1174419"/>
                    <a:pt x="4069037" y="1202406"/>
                    <a:pt x="4008582" y="1182255"/>
                  </a:cubicBezTo>
                  <a:cubicBezTo>
                    <a:pt x="3983953" y="1108367"/>
                    <a:pt x="4020896" y="1194568"/>
                    <a:pt x="3971637" y="1145309"/>
                  </a:cubicBezTo>
                  <a:cubicBezTo>
                    <a:pt x="3964753" y="1138425"/>
                    <a:pt x="3966754" y="1126308"/>
                    <a:pt x="3962400" y="1117600"/>
                  </a:cubicBezTo>
                  <a:cubicBezTo>
                    <a:pt x="3947006" y="1086811"/>
                    <a:pt x="3943929" y="1089892"/>
                    <a:pt x="3916219" y="1071419"/>
                  </a:cubicBezTo>
                  <a:cubicBezTo>
                    <a:pt x="3913140" y="1062182"/>
                    <a:pt x="3913867" y="1050594"/>
                    <a:pt x="3906982" y="1043709"/>
                  </a:cubicBezTo>
                  <a:cubicBezTo>
                    <a:pt x="3900098" y="1036825"/>
                    <a:pt x="3887981" y="1038827"/>
                    <a:pt x="3879273" y="1034473"/>
                  </a:cubicBezTo>
                  <a:cubicBezTo>
                    <a:pt x="3818614" y="1004144"/>
                    <a:pt x="3891473" y="1021361"/>
                    <a:pt x="3796146" y="997528"/>
                  </a:cubicBezTo>
                  <a:cubicBezTo>
                    <a:pt x="3783831" y="994449"/>
                    <a:pt x="3771359" y="991939"/>
                    <a:pt x="3759200" y="988291"/>
                  </a:cubicBezTo>
                  <a:cubicBezTo>
                    <a:pt x="3740549" y="982696"/>
                    <a:pt x="3722876" y="973638"/>
                    <a:pt x="3703782" y="969819"/>
                  </a:cubicBezTo>
                  <a:cubicBezTo>
                    <a:pt x="3688388" y="966740"/>
                    <a:pt x="3672897" y="964112"/>
                    <a:pt x="3657600" y="960582"/>
                  </a:cubicBezTo>
                  <a:cubicBezTo>
                    <a:pt x="3632862" y="954873"/>
                    <a:pt x="3608753" y="946283"/>
                    <a:pt x="3583710" y="942109"/>
                  </a:cubicBezTo>
                  <a:lnTo>
                    <a:pt x="3528291" y="932873"/>
                  </a:lnTo>
                  <a:cubicBezTo>
                    <a:pt x="3376763" y="940848"/>
                    <a:pt x="3313409" y="950048"/>
                    <a:pt x="3158837" y="932873"/>
                  </a:cubicBezTo>
                  <a:cubicBezTo>
                    <a:pt x="3097566" y="926065"/>
                    <a:pt x="3116954" y="916550"/>
                    <a:pt x="3075710" y="895928"/>
                  </a:cubicBezTo>
                  <a:cubicBezTo>
                    <a:pt x="3067002" y="891574"/>
                    <a:pt x="3056708" y="891045"/>
                    <a:pt x="3048000" y="886691"/>
                  </a:cubicBezTo>
                  <a:cubicBezTo>
                    <a:pt x="3038071" y="881727"/>
                    <a:pt x="3030435" y="872727"/>
                    <a:pt x="3020291" y="868219"/>
                  </a:cubicBezTo>
                  <a:cubicBezTo>
                    <a:pt x="3002497" y="860311"/>
                    <a:pt x="2983346" y="855904"/>
                    <a:pt x="2964873" y="849746"/>
                  </a:cubicBezTo>
                  <a:cubicBezTo>
                    <a:pt x="2955637" y="846667"/>
                    <a:pt x="2946609" y="842870"/>
                    <a:pt x="2937164" y="840509"/>
                  </a:cubicBezTo>
                  <a:cubicBezTo>
                    <a:pt x="2924849" y="837430"/>
                    <a:pt x="2912378" y="834921"/>
                    <a:pt x="2900219" y="831273"/>
                  </a:cubicBezTo>
                  <a:cubicBezTo>
                    <a:pt x="2881568" y="825678"/>
                    <a:pt x="2864153" y="814950"/>
                    <a:pt x="2844800" y="812800"/>
                  </a:cubicBezTo>
                  <a:cubicBezTo>
                    <a:pt x="2743060" y="801496"/>
                    <a:pt x="2789173" y="808147"/>
                    <a:pt x="2706255" y="794328"/>
                  </a:cubicBezTo>
                  <a:cubicBezTo>
                    <a:pt x="2641501" y="772742"/>
                    <a:pt x="2683976" y="782918"/>
                    <a:pt x="2558473" y="794328"/>
                  </a:cubicBezTo>
                  <a:cubicBezTo>
                    <a:pt x="2530708" y="796852"/>
                    <a:pt x="2503055" y="800485"/>
                    <a:pt x="2475346" y="803564"/>
                  </a:cubicBezTo>
                  <a:cubicBezTo>
                    <a:pt x="2463031" y="806643"/>
                    <a:pt x="2450792" y="810046"/>
                    <a:pt x="2438400" y="812800"/>
                  </a:cubicBezTo>
                  <a:cubicBezTo>
                    <a:pt x="2423075" y="816206"/>
                    <a:pt x="2407449" y="818229"/>
                    <a:pt x="2392219" y="822037"/>
                  </a:cubicBezTo>
                  <a:cubicBezTo>
                    <a:pt x="2382774" y="824398"/>
                    <a:pt x="2373871" y="828598"/>
                    <a:pt x="2364510" y="831273"/>
                  </a:cubicBezTo>
                  <a:cubicBezTo>
                    <a:pt x="2352304" y="834760"/>
                    <a:pt x="2339956" y="837755"/>
                    <a:pt x="2327564" y="840509"/>
                  </a:cubicBezTo>
                  <a:cubicBezTo>
                    <a:pt x="2283605" y="850278"/>
                    <a:pt x="2252756" y="853131"/>
                    <a:pt x="2207491" y="868219"/>
                  </a:cubicBezTo>
                  <a:lnTo>
                    <a:pt x="2152073" y="886691"/>
                  </a:lnTo>
                  <a:cubicBezTo>
                    <a:pt x="2142837" y="889770"/>
                    <a:pt x="2132465" y="890527"/>
                    <a:pt x="2124364" y="895928"/>
                  </a:cubicBezTo>
                  <a:lnTo>
                    <a:pt x="2068946" y="932873"/>
                  </a:lnTo>
                  <a:cubicBezTo>
                    <a:pt x="2027632" y="994843"/>
                    <a:pt x="2076300" y="934128"/>
                    <a:pt x="2022764" y="969819"/>
                  </a:cubicBezTo>
                  <a:cubicBezTo>
                    <a:pt x="1953581" y="1015942"/>
                    <a:pt x="2033228" y="984804"/>
                    <a:pt x="1967346" y="1006764"/>
                  </a:cubicBezTo>
                  <a:cubicBezTo>
                    <a:pt x="1948873" y="1019079"/>
                    <a:pt x="1924243" y="1025236"/>
                    <a:pt x="1911928" y="1043709"/>
                  </a:cubicBezTo>
                  <a:cubicBezTo>
                    <a:pt x="1905770" y="1052946"/>
                    <a:pt x="1901809" y="1064109"/>
                    <a:pt x="1893455" y="1071419"/>
                  </a:cubicBezTo>
                  <a:cubicBezTo>
                    <a:pt x="1876747" y="1086039"/>
                    <a:pt x="1856510" y="1096049"/>
                    <a:pt x="1838037" y="1108364"/>
                  </a:cubicBezTo>
                  <a:lnTo>
                    <a:pt x="1782619" y="1145309"/>
                  </a:lnTo>
                  <a:cubicBezTo>
                    <a:pt x="1773383" y="1151467"/>
                    <a:pt x="1764839" y="1158818"/>
                    <a:pt x="1754910" y="1163782"/>
                  </a:cubicBezTo>
                  <a:cubicBezTo>
                    <a:pt x="1709256" y="1186609"/>
                    <a:pt x="1731026" y="1177901"/>
                    <a:pt x="1690255" y="1191491"/>
                  </a:cubicBezTo>
                  <a:cubicBezTo>
                    <a:pt x="1671782" y="1203806"/>
                    <a:pt x="1647152" y="1209964"/>
                    <a:pt x="1634837" y="1228437"/>
                  </a:cubicBezTo>
                  <a:cubicBezTo>
                    <a:pt x="1610963" y="1264247"/>
                    <a:pt x="1626895" y="1252636"/>
                    <a:pt x="1588655" y="1265382"/>
                  </a:cubicBezTo>
                  <a:cubicBezTo>
                    <a:pt x="1579419" y="1271540"/>
                    <a:pt x="1570584" y="1278347"/>
                    <a:pt x="1560946" y="1283855"/>
                  </a:cubicBezTo>
                  <a:cubicBezTo>
                    <a:pt x="1548991" y="1290686"/>
                    <a:pt x="1535676" y="1295030"/>
                    <a:pt x="1524000" y="1302328"/>
                  </a:cubicBezTo>
                  <a:cubicBezTo>
                    <a:pt x="1460095" y="1342269"/>
                    <a:pt x="1513784" y="1321128"/>
                    <a:pt x="1459346" y="1339273"/>
                  </a:cubicBezTo>
                  <a:cubicBezTo>
                    <a:pt x="1406405" y="1418683"/>
                    <a:pt x="1476898" y="1325231"/>
                    <a:pt x="1413164" y="1376219"/>
                  </a:cubicBezTo>
                  <a:cubicBezTo>
                    <a:pt x="1353483" y="1423964"/>
                    <a:pt x="1436627" y="1389950"/>
                    <a:pt x="1366982" y="1413164"/>
                  </a:cubicBezTo>
                  <a:cubicBezTo>
                    <a:pt x="1357746" y="1422400"/>
                    <a:pt x="1350141" y="1433627"/>
                    <a:pt x="1339273" y="1440873"/>
                  </a:cubicBezTo>
                  <a:cubicBezTo>
                    <a:pt x="1331172" y="1446273"/>
                    <a:pt x="1319166" y="1444027"/>
                    <a:pt x="1311564" y="1450109"/>
                  </a:cubicBezTo>
                  <a:cubicBezTo>
                    <a:pt x="1302896" y="1457044"/>
                    <a:pt x="1302505" y="1471935"/>
                    <a:pt x="1293091" y="1477819"/>
                  </a:cubicBezTo>
                  <a:cubicBezTo>
                    <a:pt x="1276579" y="1488139"/>
                    <a:pt x="1237673" y="1496291"/>
                    <a:pt x="1237673" y="1496291"/>
                  </a:cubicBezTo>
                  <a:cubicBezTo>
                    <a:pt x="1231515" y="1505527"/>
                    <a:pt x="1228613" y="1518117"/>
                    <a:pt x="1219200" y="1524000"/>
                  </a:cubicBezTo>
                  <a:cubicBezTo>
                    <a:pt x="1202688" y="1534320"/>
                    <a:pt x="1163782" y="1542473"/>
                    <a:pt x="1163782" y="1542473"/>
                  </a:cubicBezTo>
                  <a:cubicBezTo>
                    <a:pt x="1154546" y="1551709"/>
                    <a:pt x="1146384" y="1562163"/>
                    <a:pt x="1136073" y="1570182"/>
                  </a:cubicBezTo>
                  <a:cubicBezTo>
                    <a:pt x="1118548" y="1583812"/>
                    <a:pt x="1080655" y="1607128"/>
                    <a:pt x="1080655" y="1607128"/>
                  </a:cubicBezTo>
                  <a:lnTo>
                    <a:pt x="1025237" y="1690255"/>
                  </a:lnTo>
                  <a:lnTo>
                    <a:pt x="1006764" y="1717964"/>
                  </a:lnTo>
                  <a:lnTo>
                    <a:pt x="988291" y="1745673"/>
                  </a:lnTo>
                  <a:cubicBezTo>
                    <a:pt x="965076" y="1815320"/>
                    <a:pt x="999092" y="1732172"/>
                    <a:pt x="951346" y="1791855"/>
                  </a:cubicBezTo>
                  <a:cubicBezTo>
                    <a:pt x="945264" y="1799458"/>
                    <a:pt x="946464" y="1810856"/>
                    <a:pt x="942110" y="1819564"/>
                  </a:cubicBezTo>
                  <a:cubicBezTo>
                    <a:pt x="937146" y="1829493"/>
                    <a:pt x="928146" y="1837129"/>
                    <a:pt x="923637" y="1847273"/>
                  </a:cubicBezTo>
                  <a:cubicBezTo>
                    <a:pt x="915729" y="1865067"/>
                    <a:pt x="911322" y="1884218"/>
                    <a:pt x="905164" y="1902691"/>
                  </a:cubicBezTo>
                  <a:cubicBezTo>
                    <a:pt x="902085" y="1911927"/>
                    <a:pt x="902812" y="1923516"/>
                    <a:pt x="895928" y="1930400"/>
                  </a:cubicBezTo>
                  <a:lnTo>
                    <a:pt x="868219" y="1958109"/>
                  </a:lnTo>
                  <a:cubicBezTo>
                    <a:pt x="865140" y="1970424"/>
                    <a:pt x="862630" y="1982896"/>
                    <a:pt x="858982" y="1995055"/>
                  </a:cubicBezTo>
                  <a:cubicBezTo>
                    <a:pt x="853387" y="2013706"/>
                    <a:pt x="846668" y="2032000"/>
                    <a:pt x="840510" y="2050473"/>
                  </a:cubicBezTo>
                  <a:lnTo>
                    <a:pt x="812800" y="2133600"/>
                  </a:lnTo>
                  <a:lnTo>
                    <a:pt x="794328" y="2189019"/>
                  </a:lnTo>
                  <a:lnTo>
                    <a:pt x="785091" y="2216728"/>
                  </a:lnTo>
                  <a:cubicBezTo>
                    <a:pt x="782012" y="2235201"/>
                    <a:pt x="779917" y="2253864"/>
                    <a:pt x="775855" y="2272146"/>
                  </a:cubicBezTo>
                  <a:cubicBezTo>
                    <a:pt x="773743" y="2281650"/>
                    <a:pt x="769294" y="2290494"/>
                    <a:pt x="766619" y="2299855"/>
                  </a:cubicBezTo>
                  <a:cubicBezTo>
                    <a:pt x="763132" y="2312061"/>
                    <a:pt x="759872" y="2324352"/>
                    <a:pt x="757382" y="2336800"/>
                  </a:cubicBezTo>
                  <a:cubicBezTo>
                    <a:pt x="754093" y="2353244"/>
                    <a:pt x="750144" y="2399706"/>
                    <a:pt x="738910" y="2419928"/>
                  </a:cubicBezTo>
                  <a:cubicBezTo>
                    <a:pt x="728128" y="2439336"/>
                    <a:pt x="714279" y="2456873"/>
                    <a:pt x="701964" y="2475346"/>
                  </a:cubicBezTo>
                  <a:cubicBezTo>
                    <a:pt x="695806" y="2484582"/>
                    <a:pt x="683491" y="2491954"/>
                    <a:pt x="683491" y="2503055"/>
                  </a:cubicBezTo>
                  <a:lnTo>
                    <a:pt x="729673" y="2521528"/>
                  </a:lnTo>
                  <a:close/>
                </a:path>
              </a:pathLst>
            </a:custGeom>
            <a:solidFill>
              <a:srgbClr val="00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097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Sequence diagrams</a:t>
            </a:r>
          </a:p>
        </p:txBody>
      </p:sp>
      <p:sp>
        <p:nvSpPr>
          <p:cNvPr id="3" name="Text Placeholder 2"/>
          <p:cNvSpPr>
            <a:spLocks noGrp="1"/>
          </p:cNvSpPr>
          <p:nvPr>
            <p:ph type="body" sz="quarter" idx="12"/>
          </p:nvPr>
        </p:nvSpPr>
        <p:spPr>
          <a:xfrm>
            <a:off x="457200" y="1546411"/>
            <a:ext cx="8572498" cy="4255995"/>
          </a:xfrm>
        </p:spPr>
        <p:txBody>
          <a:bodyPr/>
          <a:lstStyle/>
          <a:p>
            <a:r>
              <a:rPr lang="en-US" dirty="0"/>
              <a:t>Sequence diagrams are part of the UML and are used to model the interactions between the actors and the objects within a system.</a:t>
            </a:r>
          </a:p>
          <a:p>
            <a:r>
              <a:rPr lang="en-US" dirty="0"/>
              <a:t>A sequence diagram shows the sequence of interactions that take place during a particular use case or use case instance.</a:t>
            </a:r>
          </a:p>
          <a:p>
            <a:r>
              <a:rPr lang="en-US" dirty="0"/>
              <a:t>The objects and actors involved are listed along the top of the diagram, with a dotted line drawn vertically from these. </a:t>
            </a:r>
          </a:p>
          <a:p>
            <a:r>
              <a:rPr lang="en-US" dirty="0"/>
              <a:t>Interactions between objects are indicated by annotated arrows.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500706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58262" y="422490"/>
            <a:ext cx="7644653" cy="619724"/>
          </a:xfrm>
        </p:spPr>
        <p:txBody>
          <a:bodyPr/>
          <a:lstStyle/>
          <a:p>
            <a:r>
              <a:rPr lang="en-US" sz="2400" dirty="0"/>
              <a:t>Example:</a:t>
            </a:r>
            <a:br>
              <a:rPr lang="en-US" sz="2400" dirty="0"/>
            </a:br>
            <a:r>
              <a:rPr lang="en-US" sz="2400" dirty="0"/>
              <a:t>Sequence diagram for View patient information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6 ViewInfo Seq Dia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1285629"/>
            <a:ext cx="6201032" cy="4724597"/>
          </a:xfrm>
          <a:prstGeom prst="rect">
            <a:avLst/>
          </a:prstGeom>
        </p:spPr>
      </p:pic>
    </p:spTree>
    <p:extLst>
      <p:ext uri="{BB962C8B-B14F-4D97-AF65-F5344CB8AC3E}">
        <p14:creationId xmlns:p14="http://schemas.microsoft.com/office/powerpoint/2010/main" val="1452472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Structural/Static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13538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228600" indent="-457200">
              <a:buFont typeface="+mj-lt"/>
              <a:buAutoNum type="arabicPeriod"/>
            </a:pPr>
            <a:r>
              <a:rPr lang="en-US" dirty="0"/>
              <a:t>Context models</a:t>
            </a:r>
            <a:endParaRPr lang="en-GB" dirty="0"/>
          </a:p>
          <a:p>
            <a:pPr marL="228600" indent="-457200">
              <a:buFont typeface="+mj-lt"/>
              <a:buAutoNum type="arabicPeriod"/>
            </a:pPr>
            <a:r>
              <a:rPr lang="en-US" dirty="0"/>
              <a:t>Interaction models</a:t>
            </a:r>
            <a:endParaRPr lang="en-GB" dirty="0"/>
          </a:p>
          <a:p>
            <a:pPr marL="228600" indent="-457200">
              <a:buFont typeface="+mj-lt"/>
              <a:buAutoNum type="arabicPeriod"/>
            </a:pPr>
            <a:r>
              <a:rPr lang="en-US" dirty="0"/>
              <a:t>Structural/Static models</a:t>
            </a:r>
            <a:endParaRPr lang="en-GB" dirty="0"/>
          </a:p>
          <a:p>
            <a:pPr marL="228600" indent="-457200">
              <a:buFont typeface="+mj-lt"/>
              <a:buAutoNum type="arabicPeriod"/>
            </a:pPr>
            <a:r>
              <a:rPr lang="en-US" dirty="0"/>
              <a:t>Behavioral/Dynamic models</a:t>
            </a:r>
            <a:endParaRPr lang="en-GB" dirty="0"/>
          </a:p>
          <a:p>
            <a:pPr marL="228600" indent="-457200">
              <a:buFont typeface="+mj-lt"/>
              <a:buAutoNum type="arabicPeriod"/>
            </a:pPr>
            <a:r>
              <a:rPr lang="en-US" dirty="0"/>
              <a:t>Model-driven engineering</a:t>
            </a:r>
            <a:r>
              <a:rPr lang="en-GB" dirty="0"/>
              <a:t> </a:t>
            </a:r>
            <a:endParaRPr lang="en-US" dirty="0"/>
          </a:p>
          <a:p>
            <a:endParaRPr lang="en-US" dirty="0"/>
          </a:p>
        </p:txBody>
      </p:sp>
      <p:sp>
        <p:nvSpPr>
          <p:cNvPr id="3" name="Text Placeholder 2"/>
          <p:cNvSpPr>
            <a:spLocks noGrp="1"/>
          </p:cNvSpPr>
          <p:nvPr>
            <p:ph type="body" sz="quarter" idx="13"/>
          </p:nvPr>
        </p:nvSpPr>
        <p:spPr/>
        <p:txBody>
          <a:bodyPr/>
          <a:lstStyle/>
          <a:p>
            <a:r>
              <a:rPr lang="lt-LT" dirty="0" err="1"/>
              <a:t>Lecture</a:t>
            </a:r>
            <a:r>
              <a:rPr lang="lt-LT" dirty="0"/>
              <a:t> </a:t>
            </a:r>
            <a:r>
              <a:rPr lang="lt-LT" dirty="0" err="1"/>
              <a:t>topics</a:t>
            </a:r>
            <a:endParaRPr lang="en-US" dirty="0"/>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Structural models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Structural models of software display the organization of a system in terms of the components that make up that system and their relationships. </a:t>
            </a:r>
          </a:p>
          <a:p>
            <a:r>
              <a:rPr lang="en-US" dirty="0"/>
              <a:t>Structural models may be static models, which show the structure of the system design, or dynamic models, which show the organization of the system when it is executing. </a:t>
            </a:r>
          </a:p>
          <a:p>
            <a:r>
              <a:rPr lang="en-US" dirty="0"/>
              <a:t>You create structural models of a system when you are discussing and designing the system architecture. </a:t>
            </a:r>
          </a:p>
        </p:txBody>
      </p:sp>
    </p:spTree>
    <p:extLst>
      <p:ext uri="{BB962C8B-B14F-4D97-AF65-F5344CB8AC3E}">
        <p14:creationId xmlns:p14="http://schemas.microsoft.com/office/powerpoint/2010/main" val="101355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diagrams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Class diagrams are used when developing an object-oriented system model to show the classes in a system and the associations between these classes. </a:t>
            </a:r>
          </a:p>
          <a:p>
            <a:r>
              <a:rPr lang="en-US" dirty="0"/>
              <a:t>An object class can be thought of as a general definition of one kind of system object. </a:t>
            </a:r>
          </a:p>
          <a:p>
            <a:r>
              <a:rPr lang="en-US" dirty="0"/>
              <a:t>When you are developing models during the early stages of the software engineering process, objects represent something in the real world, such as a patient, a prescription, doctor, etc. </a:t>
            </a:r>
          </a:p>
        </p:txBody>
      </p:sp>
    </p:spTree>
    <p:extLst>
      <p:ext uri="{BB962C8B-B14F-4D97-AF65-F5344CB8AC3E}">
        <p14:creationId xmlns:p14="http://schemas.microsoft.com/office/powerpoint/2010/main" val="101821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Basic </a:t>
            </a:r>
            <a:r>
              <a:rPr lang="lt-LT" dirty="0" err="1"/>
              <a:t>components</a:t>
            </a:r>
            <a:r>
              <a:rPr lang="lt-LT" dirty="0"/>
              <a:t> </a:t>
            </a:r>
            <a:r>
              <a:rPr lang="lt-LT" dirty="0" err="1"/>
              <a:t>of</a:t>
            </a:r>
            <a:r>
              <a:rPr lang="lt-LT" dirty="0"/>
              <a:t> a </a:t>
            </a:r>
            <a:r>
              <a:rPr lang="lt-LT" dirty="0" err="1"/>
              <a:t>class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standard class diagram is composed of three sections:</a:t>
            </a:r>
          </a:p>
          <a:p>
            <a:pPr lvl="1"/>
            <a:r>
              <a:rPr lang="en-US" sz="2000" b="1" dirty="0"/>
              <a:t>Upper section: </a:t>
            </a:r>
            <a:r>
              <a:rPr lang="en-US" sz="2000" dirty="0"/>
              <a:t>Contains the name of the class. This section is always required, whether you are talking about the classifier or an object.</a:t>
            </a:r>
          </a:p>
          <a:p>
            <a:pPr lvl="1"/>
            <a:r>
              <a:rPr lang="en-US" sz="2000" b="1" dirty="0"/>
              <a:t>Middle section: </a:t>
            </a:r>
            <a:r>
              <a:rPr lang="en-US" sz="2000" dirty="0"/>
              <a:t>Contains the attributes of the class. Use this section to describe the qualities of the class. This is only required when describing a specific instance of a class.</a:t>
            </a:r>
          </a:p>
          <a:p>
            <a:pPr lvl="1"/>
            <a:r>
              <a:rPr lang="en-US" sz="2000" b="1" dirty="0"/>
              <a:t>Bottom section: </a:t>
            </a:r>
            <a:r>
              <a:rPr lang="en-US" sz="2000" dirty="0"/>
              <a:t>Includes class operations (methods). Displayed in list format, each operation takes up its own line. The operations describe how a class interacts with data.</a:t>
            </a:r>
          </a:p>
        </p:txBody>
      </p:sp>
    </p:spTree>
    <p:extLst>
      <p:ext uri="{BB962C8B-B14F-4D97-AF65-F5344CB8AC3E}">
        <p14:creationId xmlns:p14="http://schemas.microsoft.com/office/powerpoint/2010/main" val="3414060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G</a:t>
            </a:r>
            <a:r>
              <a:rPr lang="en-US" dirty="0" err="1"/>
              <a:t>eneralization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In modeling systems, it is often useful to examine the classes in a system to see if there is scope for generalization. If changes are proposed, then you do not have to look at all classes in the system to see if they are affected by the change. </a:t>
            </a:r>
          </a:p>
          <a:p>
            <a:r>
              <a:rPr lang="en-US" dirty="0"/>
              <a:t>In object-oriented languages, such as Java, generalization is implemented using the class inheritance mechanisms built into the language.</a:t>
            </a:r>
            <a:r>
              <a:rPr lang="en-GB" dirty="0"/>
              <a:t> </a:t>
            </a:r>
          </a:p>
          <a:p>
            <a:r>
              <a:rPr lang="en-US" dirty="0"/>
              <a:t>In a generalization, the attributes and operations associated with higher-level classes are also associated with the lower-level classes.</a:t>
            </a:r>
          </a:p>
          <a:p>
            <a:r>
              <a:rPr lang="en-US" dirty="0"/>
              <a:t> The lower-level classes are subclasses inherit the attributes and operations from their </a:t>
            </a:r>
            <a:r>
              <a:rPr lang="en-US" dirty="0" err="1"/>
              <a:t>superclasses</a:t>
            </a:r>
            <a:r>
              <a:rPr lang="en-US" dirty="0"/>
              <a:t>. These lower-level classes then add more specific attributes and operations. </a:t>
            </a:r>
          </a:p>
        </p:txBody>
      </p:sp>
    </p:spTree>
    <p:extLst>
      <p:ext uri="{BB962C8B-B14F-4D97-AF65-F5344CB8AC3E}">
        <p14:creationId xmlns:p14="http://schemas.microsoft.com/office/powerpoint/2010/main" val="3737616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G</a:t>
            </a:r>
            <a:r>
              <a:rPr lang="en-US" dirty="0" err="1"/>
              <a:t>eneralization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401" y="1857375"/>
            <a:ext cx="2762250" cy="857250"/>
          </a:xfrm>
          <a:prstGeom prst="rect">
            <a:avLst/>
          </a:prstGeom>
        </p:spPr>
      </p:pic>
      <p:sp>
        <p:nvSpPr>
          <p:cNvPr id="9" name="Rectangle 8"/>
          <p:cNvSpPr/>
          <p:nvPr/>
        </p:nvSpPr>
        <p:spPr>
          <a:xfrm>
            <a:off x="2784328" y="3206620"/>
            <a:ext cx="4572000" cy="646331"/>
          </a:xfrm>
          <a:prstGeom prst="rect">
            <a:avLst/>
          </a:prstGeom>
        </p:spPr>
        <p:txBody>
          <a:bodyPr>
            <a:spAutoFit/>
          </a:bodyPr>
          <a:lstStyle/>
          <a:p>
            <a:r>
              <a:rPr lang="en-US" dirty="0"/>
              <a:t>import B2;</a:t>
            </a:r>
          </a:p>
          <a:p>
            <a:r>
              <a:rPr lang="en-US" dirty="0"/>
              <a:t>public class A2 extends B2 { // . . . }</a:t>
            </a:r>
          </a:p>
        </p:txBody>
      </p:sp>
    </p:spTree>
    <p:extLst>
      <p:ext uri="{BB962C8B-B14F-4D97-AF65-F5344CB8AC3E}">
        <p14:creationId xmlns:p14="http://schemas.microsoft.com/office/powerpoint/2010/main" val="94116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Realization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This relationship is somewhat related to generalization, but a bit different. In object-oriented programming parlance realization represents the implementation of an interface by a class</a:t>
            </a:r>
            <a:r>
              <a:rPr lang="lt-LT" dirty="0"/>
              <a:t>.</a:t>
            </a:r>
            <a:endParaRPr lang="en-US" dirty="0"/>
          </a:p>
        </p:txBody>
      </p:sp>
      <p:sp>
        <p:nvSpPr>
          <p:cNvPr id="3" name="Rectangle 2"/>
          <p:cNvSpPr/>
          <p:nvPr/>
        </p:nvSpPr>
        <p:spPr>
          <a:xfrm>
            <a:off x="2189285" y="4021854"/>
            <a:ext cx="4572000" cy="1477328"/>
          </a:xfrm>
          <a:prstGeom prst="rect">
            <a:avLst/>
          </a:prstGeom>
        </p:spPr>
        <p:txBody>
          <a:bodyPr>
            <a:spAutoFit/>
          </a:bodyPr>
          <a:lstStyle/>
          <a:p>
            <a:r>
              <a:rPr lang="en-US" dirty="0"/>
              <a:t>import B3;</a:t>
            </a:r>
          </a:p>
          <a:p>
            <a:endParaRPr lang="en-US" dirty="0"/>
          </a:p>
          <a:p>
            <a:r>
              <a:rPr lang="en-US" dirty="0"/>
              <a:t>public class A3 implements B3 {</a:t>
            </a:r>
          </a:p>
          <a:p>
            <a:r>
              <a:rPr lang="en-US" dirty="0"/>
              <a:t>  // . . .</a:t>
            </a:r>
          </a:p>
          <a:p>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397" y="2747338"/>
            <a:ext cx="2771775" cy="857250"/>
          </a:xfrm>
          <a:prstGeom prst="rect">
            <a:avLst/>
          </a:prstGeom>
        </p:spPr>
      </p:pic>
    </p:spTree>
    <p:extLst>
      <p:ext uri="{BB962C8B-B14F-4D97-AF65-F5344CB8AC3E}">
        <p14:creationId xmlns:p14="http://schemas.microsoft.com/office/powerpoint/2010/main" val="2012434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Dependency</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800" dirty="0"/>
              <a:t>The UML dependency relationship is the least formal of them all. It means that the class at the source end of the relationship has some sort of dependency on the class at the target (arrowhead) end of the relationship. For example, the following simple states that class A depends on class B in some way:</a:t>
            </a:r>
          </a:p>
        </p:txBody>
      </p:sp>
      <p:sp>
        <p:nvSpPr>
          <p:cNvPr id="3" name="Rectangle 2"/>
          <p:cNvSpPr/>
          <p:nvPr/>
        </p:nvSpPr>
        <p:spPr>
          <a:xfrm>
            <a:off x="2230919" y="4171145"/>
            <a:ext cx="4572000" cy="1477328"/>
          </a:xfrm>
          <a:prstGeom prst="rect">
            <a:avLst/>
          </a:prstGeom>
        </p:spPr>
        <p:txBody>
          <a:bodyPr>
            <a:spAutoFit/>
          </a:bodyPr>
          <a:lstStyle/>
          <a:p>
            <a:r>
              <a:rPr lang="en-US" dirty="0"/>
              <a:t>import B;</a:t>
            </a:r>
            <a:endParaRPr lang="lt-LT" dirty="0"/>
          </a:p>
          <a:p>
            <a:r>
              <a:rPr lang="en-US" dirty="0"/>
              <a:t>public class A { </a:t>
            </a:r>
            <a:endParaRPr lang="lt-LT" dirty="0"/>
          </a:p>
          <a:p>
            <a:r>
              <a:rPr lang="en-US" dirty="0"/>
              <a:t>public void method1(B b) { // . . . }  </a:t>
            </a:r>
            <a:endParaRPr lang="lt-LT" dirty="0"/>
          </a:p>
          <a:p>
            <a:r>
              <a:rPr lang="en-US" dirty="0"/>
              <a:t>public void method2() { B </a:t>
            </a:r>
            <a:r>
              <a:rPr lang="en-US" dirty="0" err="1"/>
              <a:t>tempB</a:t>
            </a:r>
            <a:r>
              <a:rPr lang="en-US" dirty="0"/>
              <a:t> = new B(); }</a:t>
            </a:r>
            <a:endParaRPr lang="lt-LT" dirty="0"/>
          </a:p>
          <a:p>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269" y="3093053"/>
            <a:ext cx="2781300" cy="857250"/>
          </a:xfrm>
          <a:prstGeom prst="rect">
            <a:avLst/>
          </a:prstGeom>
        </p:spPr>
      </p:pic>
    </p:spTree>
    <p:extLst>
      <p:ext uri="{BB962C8B-B14F-4D97-AF65-F5344CB8AC3E}">
        <p14:creationId xmlns:p14="http://schemas.microsoft.com/office/powerpoint/2010/main" val="1967261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Association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Association defines dependency, but a much stronger dependency than that described above with the plain dependency relationship. The arrowhead means that there is a one-way relationship. In this example it means that class A1 is associated with class B1. In other words, class A1 uses and contains one instance of class B1, but B1 does not know about or contain any instances of class A1.</a:t>
            </a:r>
          </a:p>
        </p:txBody>
      </p:sp>
      <p:sp>
        <p:nvSpPr>
          <p:cNvPr id="10" name="Rectangle 9"/>
          <p:cNvSpPr/>
          <p:nvPr/>
        </p:nvSpPr>
        <p:spPr>
          <a:xfrm>
            <a:off x="3297116" y="4028127"/>
            <a:ext cx="2382585" cy="2031325"/>
          </a:xfrm>
          <a:prstGeom prst="rect">
            <a:avLst/>
          </a:prstGeom>
        </p:spPr>
        <p:txBody>
          <a:bodyPr wrap="square">
            <a:spAutoFit/>
          </a:bodyPr>
          <a:lstStyle/>
          <a:p>
            <a:r>
              <a:rPr lang="en-US" dirty="0"/>
              <a:t>import B1;</a:t>
            </a:r>
          </a:p>
          <a:p>
            <a:r>
              <a:rPr lang="en-US" dirty="0"/>
              <a:t>public class A1 {</a:t>
            </a:r>
          </a:p>
          <a:p>
            <a:r>
              <a:rPr lang="en-US" dirty="0"/>
              <a:t>  private B1 </a:t>
            </a:r>
            <a:r>
              <a:rPr lang="en-US" dirty="0" err="1"/>
              <a:t>b1</a:t>
            </a:r>
            <a:r>
              <a:rPr lang="en-US" dirty="0"/>
              <a:t>;</a:t>
            </a:r>
          </a:p>
          <a:p>
            <a:r>
              <a:rPr lang="en-US" dirty="0"/>
              <a:t>  public B1 getB1() {</a:t>
            </a:r>
          </a:p>
          <a:p>
            <a:r>
              <a:rPr lang="en-US" dirty="0"/>
              <a:t>    return b1;</a:t>
            </a:r>
          </a:p>
          <a:p>
            <a:r>
              <a:rPr lang="en-US" dirty="0"/>
              <a:t>  }</a:t>
            </a:r>
          </a:p>
          <a:p>
            <a:r>
              <a:rPr lang="en-US" dirty="0"/>
              <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351" y="3057545"/>
            <a:ext cx="2800350" cy="857250"/>
          </a:xfrm>
          <a:prstGeom prst="rect">
            <a:avLst/>
          </a:prstGeom>
        </p:spPr>
      </p:pic>
    </p:spTree>
    <p:extLst>
      <p:ext uri="{BB962C8B-B14F-4D97-AF65-F5344CB8AC3E}">
        <p14:creationId xmlns:p14="http://schemas.microsoft.com/office/powerpoint/2010/main" val="1103840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Aggregation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Aggregation describes an association where an instance of A1 contains a reference to an instance of B1 as part of the A1’s state, but the use of the specific instance of B1 is or may be shared among other aggregators. A shared association means that the lifetime of the aggregated object, the instance of B1 in this case, is outside the scope of the referencing object. Therefore, when a specific instance of A1 goes out of scope (e.g. garbage collected), the instance of B1 does not (of necessity) go out of scope.</a:t>
            </a:r>
          </a:p>
        </p:txBody>
      </p:sp>
      <p:sp>
        <p:nvSpPr>
          <p:cNvPr id="10" name="Rectangle 9"/>
          <p:cNvSpPr/>
          <p:nvPr/>
        </p:nvSpPr>
        <p:spPr>
          <a:xfrm>
            <a:off x="4510454" y="4099673"/>
            <a:ext cx="3253153" cy="2308324"/>
          </a:xfrm>
          <a:prstGeom prst="rect">
            <a:avLst/>
          </a:prstGeom>
        </p:spPr>
        <p:txBody>
          <a:bodyPr wrap="square">
            <a:spAutoFit/>
          </a:bodyPr>
          <a:lstStyle/>
          <a:p>
            <a:r>
              <a:rPr lang="en-US" dirty="0"/>
              <a:t>import B1;</a:t>
            </a:r>
          </a:p>
          <a:p>
            <a:r>
              <a:rPr lang="en-US" dirty="0"/>
              <a:t>public class A1 {</a:t>
            </a:r>
          </a:p>
          <a:p>
            <a:r>
              <a:rPr lang="en-US" dirty="0"/>
              <a:t>  private B1[] b1;</a:t>
            </a:r>
          </a:p>
          <a:p>
            <a:r>
              <a:rPr lang="en-US" dirty="0"/>
              <a:t>  // . . .</a:t>
            </a:r>
          </a:p>
          <a:p>
            <a:r>
              <a:rPr lang="en-US" dirty="0"/>
              <a:t>  public B1 getB1(</a:t>
            </a:r>
            <a:r>
              <a:rPr lang="en-US" dirty="0" err="1"/>
              <a:t>int</a:t>
            </a:r>
            <a:r>
              <a:rPr lang="en-US" dirty="0"/>
              <a:t> </a:t>
            </a:r>
            <a:r>
              <a:rPr lang="en-US" dirty="0" err="1"/>
              <a:t>anIndex</a:t>
            </a:r>
            <a:r>
              <a:rPr lang="en-US" dirty="0"/>
              <a:t>) {</a:t>
            </a:r>
          </a:p>
          <a:p>
            <a:r>
              <a:rPr lang="en-US" dirty="0"/>
              <a:t>    return b1[</a:t>
            </a:r>
            <a:r>
              <a:rPr lang="en-US" dirty="0" err="1"/>
              <a:t>anIndex</a:t>
            </a:r>
            <a:r>
              <a:rPr lang="en-US" dirty="0"/>
              <a:t>];</a:t>
            </a:r>
          </a:p>
          <a:p>
            <a:r>
              <a:rPr lang="en-US" dirty="0"/>
              <a:t>  }</a:t>
            </a:r>
          </a:p>
          <a:p>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3128338"/>
            <a:ext cx="2952750" cy="952500"/>
          </a:xfrm>
          <a:prstGeom prst="rect">
            <a:avLst/>
          </a:prstGeom>
        </p:spPr>
      </p:pic>
    </p:spTree>
    <p:extLst>
      <p:ext uri="{BB962C8B-B14F-4D97-AF65-F5344CB8AC3E}">
        <p14:creationId xmlns:p14="http://schemas.microsoft.com/office/powerpoint/2010/main" val="2746269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Composition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Composition on the other hand defines a relationship where the scope of the containing object (an A1) and the contained object (a B1) is related. When the containing object goes out of scope, then the contained object also goes out of scope. The composition adornment looks like the aggregation adornment, except the composition adornment is darkened: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2952750"/>
            <a:ext cx="2952750" cy="952500"/>
          </a:xfrm>
          <a:prstGeom prst="rect">
            <a:avLst/>
          </a:prstGeom>
        </p:spPr>
      </p:pic>
    </p:spTree>
    <p:extLst>
      <p:ext uri="{BB962C8B-B14F-4D97-AF65-F5344CB8AC3E}">
        <p14:creationId xmlns:p14="http://schemas.microsoft.com/office/powerpoint/2010/main" val="2980352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modeling</a:t>
            </a:r>
            <a:r>
              <a:rPr lang="lt-LT" dirty="0"/>
              <a:t> (</a:t>
            </a:r>
            <a:r>
              <a:rPr lang="lt-LT" dirty="0" err="1"/>
              <a:t>why</a:t>
            </a:r>
            <a:r>
              <a:rPr lang="lt-LT"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7" name="Picture 6">
            <a:extLst>
              <a:ext uri="{FF2B5EF4-FFF2-40B4-BE49-F238E27FC236}">
                <a16:creationId xmlns:a16="http://schemas.microsoft.com/office/drawing/2014/main" id="{C4462F3C-47EE-4B33-A079-43B197DE2B30}"/>
              </a:ext>
            </a:extLst>
          </p:cNvPr>
          <p:cNvPicPr>
            <a:picLocks noChangeAspect="1"/>
          </p:cNvPicPr>
          <p:nvPr/>
        </p:nvPicPr>
        <p:blipFill>
          <a:blip r:embed="rId3"/>
          <a:stretch>
            <a:fillRect/>
          </a:stretch>
        </p:blipFill>
        <p:spPr>
          <a:xfrm>
            <a:off x="2190750" y="1843087"/>
            <a:ext cx="4762500" cy="3171825"/>
          </a:xfrm>
          <a:prstGeom prst="rect">
            <a:avLst/>
          </a:prstGeom>
        </p:spPr>
      </p:pic>
    </p:spTree>
    <p:extLst>
      <p:ext uri="{BB962C8B-B14F-4D97-AF65-F5344CB8AC3E}">
        <p14:creationId xmlns:p14="http://schemas.microsoft.com/office/powerpoint/2010/main" val="409231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Behavioral/Dynamic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3124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Behavioral models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Behavioral models are models of the dynamic behavior of a system as it is executing. They show what happens or what is supposed to happen when a system responds to a stimulus from its environment. </a:t>
            </a:r>
          </a:p>
          <a:p>
            <a:r>
              <a:rPr lang="en-US" dirty="0"/>
              <a:t>You can think of these stimuli as being of two types:</a:t>
            </a:r>
            <a:endParaRPr lang="en-GB" dirty="0"/>
          </a:p>
          <a:p>
            <a:pPr lvl="1"/>
            <a:r>
              <a:rPr lang="en-US" sz="2000" dirty="0">
                <a:solidFill>
                  <a:srgbClr val="FF0000"/>
                </a:solidFill>
              </a:rPr>
              <a:t>Data </a:t>
            </a:r>
            <a:r>
              <a:rPr lang="en-US" sz="2000" dirty="0"/>
              <a:t>Some data arrives that has to be processed by the system.</a:t>
            </a:r>
            <a:endParaRPr lang="en-GB" sz="2000" dirty="0"/>
          </a:p>
          <a:p>
            <a:pPr lvl="1"/>
            <a:r>
              <a:rPr lang="en-US" sz="2000" dirty="0">
                <a:solidFill>
                  <a:srgbClr val="FF0000"/>
                </a:solidFill>
              </a:rPr>
              <a:t>Events </a:t>
            </a:r>
            <a:r>
              <a:rPr lang="en-US" sz="2000" dirty="0"/>
              <a:t>Some event happens that triggers system processing. Events may have associated data, although this is not always the case.</a:t>
            </a:r>
            <a:endParaRPr lang="en-GB" sz="2000" dirty="0"/>
          </a:p>
        </p:txBody>
      </p:sp>
    </p:spTree>
    <p:extLst>
      <p:ext uri="{BB962C8B-B14F-4D97-AF65-F5344CB8AC3E}">
        <p14:creationId xmlns:p14="http://schemas.microsoft.com/office/powerpoint/2010/main" val="1243563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Data-driven modeling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Many business systems are data-processing systems that are primarily driven by data. They are controlled by the data input to the system, with relatively little external event processing. </a:t>
            </a:r>
          </a:p>
          <a:p>
            <a:r>
              <a:rPr lang="en-US" dirty="0"/>
              <a:t>Data-driven models show the sequence of actions involved in processing input data and generating an associated output. </a:t>
            </a:r>
          </a:p>
          <a:p>
            <a:r>
              <a:rPr lang="en-US" dirty="0"/>
              <a:t>They are particularly useful during the analysis of requirements as they can be used to show end-to-end processing in a system. </a:t>
            </a:r>
          </a:p>
        </p:txBody>
      </p:sp>
    </p:spTree>
    <p:extLst>
      <p:ext uri="{BB962C8B-B14F-4D97-AF65-F5344CB8AC3E}">
        <p14:creationId xmlns:p14="http://schemas.microsoft.com/office/powerpoint/2010/main" val="362934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An</a:t>
            </a:r>
            <a:r>
              <a:rPr lang="lt-LT" dirty="0"/>
              <a:t> </a:t>
            </a:r>
            <a:r>
              <a:rPr lang="lt-LT" dirty="0" err="1"/>
              <a:t>example</a:t>
            </a:r>
            <a:r>
              <a:rPr lang="lt-LT" dirty="0"/>
              <a:t> </a:t>
            </a:r>
            <a:r>
              <a:rPr lang="lt-LT" dirty="0" err="1"/>
              <a:t>of</a:t>
            </a:r>
            <a:r>
              <a:rPr lang="lt-LT" dirty="0"/>
              <a:t> data-</a:t>
            </a:r>
            <a:r>
              <a:rPr lang="lt-LT" dirty="0" err="1"/>
              <a:t>driven</a:t>
            </a:r>
            <a:r>
              <a:rPr lang="lt-LT" dirty="0"/>
              <a:t> </a:t>
            </a:r>
            <a:r>
              <a:rPr lang="lt-LT" dirty="0" err="1"/>
              <a:t>modelling</a:t>
            </a:r>
            <a:r>
              <a:rPr lang="lt-LT" dirty="0"/>
              <a:t> (</a:t>
            </a:r>
            <a:r>
              <a:rPr lang="lt-LT" dirty="0" err="1"/>
              <a:t>kind</a:t>
            </a:r>
            <a:r>
              <a:rPr lang="lt-LT" dirty="0"/>
              <a:t> </a:t>
            </a:r>
            <a:r>
              <a:rPr lang="lt-LT" dirty="0" err="1"/>
              <a:t>of</a:t>
            </a:r>
            <a:r>
              <a:rPr lang="lt-LT" dirty="0"/>
              <a:t> a DFD </a:t>
            </a:r>
            <a:r>
              <a:rPr lang="lt-LT" dirty="0" err="1"/>
              <a:t>diagram</a:t>
            </a:r>
            <a:r>
              <a:rPr lang="lt-LT"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5.14 PumpDFD.eps"/>
          <p:cNvPicPr>
            <a:picLocks noChangeAspect="1"/>
          </p:cNvPicPr>
          <p:nvPr/>
        </p:nvPicPr>
        <p:blipFill>
          <a:blip r:embed="rId3"/>
          <a:stretch>
            <a:fillRect/>
          </a:stretch>
        </p:blipFill>
        <p:spPr>
          <a:xfrm>
            <a:off x="1035049" y="2355850"/>
            <a:ext cx="7215073" cy="2457450"/>
          </a:xfrm>
          <a:prstGeom prst="rect">
            <a:avLst/>
          </a:prstGeom>
        </p:spPr>
      </p:pic>
    </p:spTree>
    <p:extLst>
      <p:ext uri="{BB962C8B-B14F-4D97-AF65-F5344CB8AC3E}">
        <p14:creationId xmlns:p14="http://schemas.microsoft.com/office/powerpoint/2010/main" val="2476761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677" y="422490"/>
            <a:ext cx="7644653" cy="619724"/>
          </a:xfrm>
        </p:spPr>
        <p:txBody>
          <a:bodyPr/>
          <a:lstStyle/>
          <a:p>
            <a:r>
              <a:rPr lang="lt-LT" dirty="0" err="1"/>
              <a:t>An</a:t>
            </a:r>
            <a:r>
              <a:rPr lang="lt-LT" dirty="0"/>
              <a:t> </a:t>
            </a:r>
            <a:r>
              <a:rPr lang="lt-LT" dirty="0" err="1"/>
              <a:t>example</a:t>
            </a:r>
            <a:r>
              <a:rPr lang="lt-LT" dirty="0"/>
              <a:t> </a:t>
            </a:r>
            <a:r>
              <a:rPr lang="lt-LT" dirty="0" err="1"/>
              <a:t>of</a:t>
            </a:r>
            <a:r>
              <a:rPr lang="lt-LT" dirty="0"/>
              <a:t> </a:t>
            </a:r>
            <a:r>
              <a:rPr lang="lt-LT" dirty="0" err="1"/>
              <a:t>object-driven</a:t>
            </a:r>
            <a:r>
              <a:rPr lang="lt-LT" dirty="0"/>
              <a:t> </a:t>
            </a:r>
            <a:r>
              <a:rPr lang="lt-LT" dirty="0" err="1"/>
              <a:t>modelling</a:t>
            </a:r>
            <a:r>
              <a:rPr lang="lt-LT" dirty="0"/>
              <a:t> (</a:t>
            </a:r>
            <a:r>
              <a:rPr lang="lt-LT" dirty="0" err="1"/>
              <a:t>kind</a:t>
            </a:r>
            <a:r>
              <a:rPr lang="lt-LT" dirty="0"/>
              <a:t> </a:t>
            </a:r>
            <a:r>
              <a:rPr lang="lt-LT" dirty="0" err="1"/>
              <a:t>of</a:t>
            </a:r>
            <a:r>
              <a:rPr lang="lt-LT" dirty="0"/>
              <a:t> a </a:t>
            </a:r>
            <a:r>
              <a:rPr lang="lt-LT" dirty="0" err="1"/>
              <a:t>Sequence</a:t>
            </a:r>
            <a:r>
              <a:rPr lang="lt-LT" dirty="0"/>
              <a:t> </a:t>
            </a:r>
            <a:r>
              <a:rPr lang="lt-LT" dirty="0" err="1"/>
              <a:t>diagram</a:t>
            </a:r>
            <a:r>
              <a:rPr lang="lt-LT"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15 OrderSeq.eps"/>
          <p:cNvPicPr>
            <a:picLocks noChangeAspect="1"/>
          </p:cNvPicPr>
          <p:nvPr/>
        </p:nvPicPr>
        <p:blipFill rotWithShape="1">
          <a:blip r:embed="rId3"/>
          <a:srcRect b="13436"/>
          <a:stretch/>
        </p:blipFill>
        <p:spPr>
          <a:xfrm>
            <a:off x="931680" y="1758950"/>
            <a:ext cx="7393658" cy="4235450"/>
          </a:xfrm>
          <a:prstGeom prst="rect">
            <a:avLst/>
          </a:prstGeom>
        </p:spPr>
      </p:pic>
    </p:spTree>
    <p:extLst>
      <p:ext uri="{BB962C8B-B14F-4D97-AF65-F5344CB8AC3E}">
        <p14:creationId xmlns:p14="http://schemas.microsoft.com/office/powerpoint/2010/main" val="2101086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State machine models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These model the behaviour of the system in response to external and internal events.</a:t>
            </a:r>
          </a:p>
          <a:p>
            <a:r>
              <a:rPr lang="en-GB" dirty="0"/>
              <a:t>They show the system’s responses to stimuli so are often used for modelling real-time systems.</a:t>
            </a:r>
          </a:p>
          <a:p>
            <a:r>
              <a:rPr lang="en-GB" dirty="0"/>
              <a:t>State machine models show system states as nodes and events as arcs between these nodes. When an event occurs, the system moves from one state to another.</a:t>
            </a:r>
          </a:p>
          <a:p>
            <a:r>
              <a:rPr lang="en-GB" dirty="0"/>
              <a:t>State diagrams are an integral part of the UML and are used to represent state machine models.</a:t>
            </a:r>
          </a:p>
        </p:txBody>
      </p:sp>
    </p:spTree>
    <p:extLst>
      <p:ext uri="{BB962C8B-B14F-4D97-AF65-F5344CB8AC3E}">
        <p14:creationId xmlns:p14="http://schemas.microsoft.com/office/powerpoint/2010/main" val="700324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677" y="422490"/>
            <a:ext cx="7644653" cy="619724"/>
          </a:xfrm>
        </p:spPr>
        <p:txBody>
          <a:bodyPr/>
          <a:lstStyle/>
          <a:p>
            <a:r>
              <a:rPr lang="lt-LT" dirty="0" err="1"/>
              <a:t>An</a:t>
            </a:r>
            <a:r>
              <a:rPr lang="lt-LT" dirty="0"/>
              <a:t> </a:t>
            </a:r>
            <a:r>
              <a:rPr lang="lt-LT" dirty="0" err="1"/>
              <a:t>example</a:t>
            </a:r>
            <a:r>
              <a:rPr lang="lt-LT" dirty="0"/>
              <a:t> </a:t>
            </a:r>
            <a:r>
              <a:rPr lang="lt-LT" dirty="0" err="1"/>
              <a:t>of</a:t>
            </a:r>
            <a:r>
              <a:rPr lang="lt-LT" dirty="0"/>
              <a:t> </a:t>
            </a:r>
            <a:r>
              <a:rPr lang="en-US" dirty="0"/>
              <a:t>State diagram of a microwave oven</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7" name="Picture 6" descr="5.16 MWOvenStateDiag.eps"/>
          <p:cNvPicPr>
            <a:picLocks noChangeAspect="1"/>
          </p:cNvPicPr>
          <p:nvPr/>
        </p:nvPicPr>
        <p:blipFill>
          <a:blip r:embed="rId3"/>
          <a:stretch>
            <a:fillRect/>
          </a:stretch>
        </p:blipFill>
        <p:spPr>
          <a:xfrm>
            <a:off x="1056541" y="1522046"/>
            <a:ext cx="7086461" cy="4305300"/>
          </a:xfrm>
          <a:prstGeom prst="rect">
            <a:avLst/>
          </a:prstGeom>
        </p:spPr>
      </p:pic>
    </p:spTree>
    <p:extLst>
      <p:ext uri="{BB962C8B-B14F-4D97-AF65-F5344CB8AC3E}">
        <p14:creationId xmlns:p14="http://schemas.microsoft.com/office/powerpoint/2010/main" val="342866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Model-driven engineering</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55848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Model-driven engineering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engineering (MDE) is an approach to software development where models rather than programs are the principal outputs of the development process. </a:t>
            </a:r>
          </a:p>
          <a:p>
            <a:r>
              <a:rPr lang="en-US" dirty="0"/>
              <a:t>The programs that execute on a hardware/software platform are then generated automatically from the models. </a:t>
            </a:r>
          </a:p>
          <a:p>
            <a:r>
              <a:rPr lang="en-US" dirty="0"/>
              <a:t>Proponents of MDE argue that this raises the level of abstraction in software engineering so that engineers no longer have to be concerned with programming language details or the specifics of execution platforms.</a:t>
            </a:r>
            <a:r>
              <a:rPr lang="en-GB" dirty="0"/>
              <a:t> </a:t>
            </a:r>
            <a:endParaRPr lang="en-US" dirty="0"/>
          </a:p>
        </p:txBody>
      </p:sp>
    </p:spTree>
    <p:extLst>
      <p:ext uri="{BB962C8B-B14F-4D97-AF65-F5344CB8AC3E}">
        <p14:creationId xmlns:p14="http://schemas.microsoft.com/office/powerpoint/2010/main" val="4156040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Usage of model-driven engineering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engineering is still at an early stage of development, and it is unclear whether or not it will have a significant effect on software engineering practice.</a:t>
            </a:r>
            <a:r>
              <a:rPr lang="en-GB" dirty="0"/>
              <a:t> </a:t>
            </a:r>
          </a:p>
          <a:p>
            <a:r>
              <a:rPr lang="en-GB" dirty="0"/>
              <a:t>Pros</a:t>
            </a:r>
          </a:p>
          <a:p>
            <a:pPr lvl="1"/>
            <a:r>
              <a:rPr lang="en-GB" sz="2000" dirty="0"/>
              <a:t>Allows systems to be considered at higher levels of abstraction</a:t>
            </a:r>
          </a:p>
          <a:p>
            <a:pPr lvl="1"/>
            <a:r>
              <a:rPr lang="en-GB" sz="2000" dirty="0"/>
              <a:t>Generating code automatically means that it is cheaper to adapt systems to new platforms.</a:t>
            </a:r>
          </a:p>
          <a:p>
            <a:r>
              <a:rPr lang="en-GB" dirty="0"/>
              <a:t>Cons</a:t>
            </a:r>
          </a:p>
          <a:p>
            <a:pPr lvl="1"/>
            <a:r>
              <a:rPr lang="en-GB" sz="2000" dirty="0"/>
              <a:t>Models for abstraction and not necessarily right for implementation.</a:t>
            </a:r>
          </a:p>
          <a:p>
            <a:pPr lvl="1"/>
            <a:r>
              <a:rPr lang="en-GB" sz="2000" dirty="0"/>
              <a:t>Savings from generating code may be outweighed by the costs of developing translators for new platforms.</a:t>
            </a:r>
            <a:endParaRPr lang="en-US" sz="2000" dirty="0"/>
          </a:p>
        </p:txBody>
      </p:sp>
    </p:spTree>
    <p:extLst>
      <p:ext uri="{BB962C8B-B14F-4D97-AF65-F5344CB8AC3E}">
        <p14:creationId xmlns:p14="http://schemas.microsoft.com/office/powerpoint/2010/main" val="1042027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modeling</a:t>
            </a:r>
          </a:p>
        </p:txBody>
      </p:sp>
      <p:sp>
        <p:nvSpPr>
          <p:cNvPr id="3" name="Text Placeholder 2"/>
          <p:cNvSpPr>
            <a:spLocks noGrp="1"/>
          </p:cNvSpPr>
          <p:nvPr>
            <p:ph type="body" sz="quarter" idx="12"/>
          </p:nvPr>
        </p:nvSpPr>
        <p:spPr>
          <a:xfrm>
            <a:off x="457202" y="1165240"/>
            <a:ext cx="8607667" cy="4276165"/>
          </a:xfrm>
        </p:spPr>
        <p:txBody>
          <a:bodyPr/>
          <a:lstStyle/>
          <a:p>
            <a:r>
              <a:rPr lang="en-US" sz="2400" dirty="0"/>
              <a:t>System modeling is the process of developing abstract models of a system, with each model presenting a different view or perspective of that system. </a:t>
            </a:r>
          </a:p>
          <a:p>
            <a:r>
              <a:rPr lang="en-US" sz="2400" dirty="0"/>
              <a:t>System modeling has now come to mean representing a system using some kind of graphical notation, which is now almost always based on notations in the Unified Modeling Language (UML). UML is good for object oriented development, not so good for other programming styles.</a:t>
            </a:r>
          </a:p>
          <a:p>
            <a:r>
              <a:rPr lang="en-GB" sz="2400" dirty="0"/>
              <a:t>System modelling helps the analyst to understand the functionality of the system and models are used to communicate with customers.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43924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Model driven architecture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architecture (MDA) was the precursor of more general model-driven engineering</a:t>
            </a:r>
          </a:p>
          <a:p>
            <a:r>
              <a:rPr lang="en-US" dirty="0"/>
              <a:t>MDA is a model-focused approach to software design and implementation that uses a subset of UML models to describe a system. </a:t>
            </a:r>
          </a:p>
          <a:p>
            <a:r>
              <a:rPr lang="en-US" dirty="0"/>
              <a:t>Models at different levels of abstraction are created. From a high-level, platform independent model, it is possible, in principle, to generate a working program without manual intervention.</a:t>
            </a:r>
            <a:r>
              <a:rPr lang="en-GB" dirty="0"/>
              <a:t> </a:t>
            </a:r>
            <a:endParaRPr lang="en-US" dirty="0"/>
          </a:p>
        </p:txBody>
      </p:sp>
    </p:spTree>
    <p:extLst>
      <p:ext uri="{BB962C8B-B14F-4D97-AF65-F5344CB8AC3E}">
        <p14:creationId xmlns:p14="http://schemas.microsoft.com/office/powerpoint/2010/main" val="161746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Types of model</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A computation independent model (CIM) </a:t>
            </a:r>
          </a:p>
          <a:p>
            <a:pPr lvl="1"/>
            <a:r>
              <a:rPr lang="en-US" sz="2000" dirty="0"/>
              <a:t>These model the important domain abstractions used in a system. CIMs are sometimes called domain models. </a:t>
            </a:r>
          </a:p>
          <a:p>
            <a:r>
              <a:rPr lang="en-US" dirty="0"/>
              <a:t>A platform independent model (PIM) </a:t>
            </a:r>
          </a:p>
          <a:p>
            <a:pPr lvl="1"/>
            <a:r>
              <a:rPr lang="en-US" sz="2000" dirty="0"/>
              <a:t>These model the operation of the system without reference to its implementation. The PIM is usually described using UML models that show the static system structure and how it responds to external and internal events.</a:t>
            </a:r>
          </a:p>
          <a:p>
            <a:r>
              <a:rPr lang="en-US" dirty="0"/>
              <a:t>Platform specific models (PSM) </a:t>
            </a:r>
          </a:p>
          <a:p>
            <a:pPr lvl="1"/>
            <a:r>
              <a:rPr lang="en-US" sz="2000" dirty="0"/>
              <a:t>These are transformations of the platform-independent model with a separate PSM for each application platform. In principle, there may be layers of PSM, with each layer adding some platform-specific detail.</a:t>
            </a:r>
            <a:r>
              <a:rPr lang="en-GB" sz="2000" dirty="0"/>
              <a:t>  </a:t>
            </a:r>
            <a:endParaRPr lang="en-US" sz="2000" dirty="0"/>
          </a:p>
        </p:txBody>
      </p:sp>
    </p:spTree>
    <p:extLst>
      <p:ext uri="{BB962C8B-B14F-4D97-AF65-F5344CB8AC3E}">
        <p14:creationId xmlns:p14="http://schemas.microsoft.com/office/powerpoint/2010/main" val="3128383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MDA transformations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5.19 MDA-Transformations.eps"/>
          <p:cNvPicPr>
            <a:picLocks noChangeAspect="1"/>
          </p:cNvPicPr>
          <p:nvPr/>
        </p:nvPicPr>
        <p:blipFill>
          <a:blip r:embed="rId3"/>
          <a:stretch>
            <a:fillRect/>
          </a:stretch>
        </p:blipFill>
        <p:spPr>
          <a:xfrm>
            <a:off x="1365250" y="2273300"/>
            <a:ext cx="6789738" cy="2806700"/>
          </a:xfrm>
          <a:prstGeom prst="rect">
            <a:avLst/>
          </a:prstGeom>
        </p:spPr>
      </p:pic>
    </p:spTree>
    <p:extLst>
      <p:ext uri="{BB962C8B-B14F-4D97-AF65-F5344CB8AC3E}">
        <p14:creationId xmlns:p14="http://schemas.microsoft.com/office/powerpoint/2010/main" val="3364109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Multiple platform-specific models </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20 Multiple PSMs.eps"/>
          <p:cNvPicPr>
            <a:picLocks noChangeAspect="1"/>
          </p:cNvPicPr>
          <p:nvPr/>
        </p:nvPicPr>
        <p:blipFill>
          <a:blip r:embed="rId3"/>
          <a:stretch>
            <a:fillRect/>
          </a:stretch>
        </p:blipFill>
        <p:spPr>
          <a:xfrm>
            <a:off x="857250" y="2438400"/>
            <a:ext cx="7117940" cy="2514600"/>
          </a:xfrm>
          <a:prstGeom prst="rect">
            <a:avLst/>
          </a:prstGeom>
        </p:spPr>
      </p:pic>
    </p:spTree>
    <p:extLst>
      <p:ext uri="{BB962C8B-B14F-4D97-AF65-F5344CB8AC3E}">
        <p14:creationId xmlns:p14="http://schemas.microsoft.com/office/powerpoint/2010/main" val="3730421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Agile methods and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developers of MDA claim that it is intended to support an iterative approach to development and so can be used within agile methods. </a:t>
            </a:r>
          </a:p>
          <a:p>
            <a:r>
              <a:rPr lang="en-US" dirty="0"/>
              <a:t>The notion of extensive up-front modeling contradicts the fundamental ideas in the agile manifesto and I suspect that few agile developers feel comfortable with model-driven engineering.  </a:t>
            </a:r>
          </a:p>
          <a:p>
            <a:r>
              <a:rPr lang="en-US" dirty="0"/>
              <a:t>If transformations can be completely automated and a complete program generated from a PIM, then, in principle, MDA could be used in an agile development process as no separate coding would be required. </a:t>
            </a:r>
          </a:p>
        </p:txBody>
      </p:sp>
    </p:spTree>
    <p:extLst>
      <p:ext uri="{BB962C8B-B14F-4D97-AF65-F5344CB8AC3E}">
        <p14:creationId xmlns:p14="http://schemas.microsoft.com/office/powerpoint/2010/main" val="527456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Adoption of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A range of factors has limited the adoption of MDE/MDA</a:t>
            </a:r>
          </a:p>
          <a:p>
            <a:r>
              <a:rPr lang="en-US" dirty="0"/>
              <a:t>Specialized tool support is required to convert models from one level to another</a:t>
            </a:r>
          </a:p>
          <a:p>
            <a:r>
              <a:rPr lang="en-US" dirty="0"/>
              <a:t>There is limited tool availability and organizations may require tool adaptation and customization to their environment</a:t>
            </a:r>
          </a:p>
          <a:p>
            <a:r>
              <a:rPr lang="en-US" dirty="0"/>
              <a:t>For the long-lifetime systems developed using MDA, companies are reluctant to develop their own tools or rely on small companies that may go out of business</a:t>
            </a:r>
          </a:p>
        </p:txBody>
      </p:sp>
    </p:spTree>
    <p:extLst>
      <p:ext uri="{BB962C8B-B14F-4D97-AF65-F5344CB8AC3E}">
        <p14:creationId xmlns:p14="http://schemas.microsoft.com/office/powerpoint/2010/main" val="3706838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Adoption of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Models are a good way of facilitating discussions about a software design. However the abstractions that are useful for discussions may not be the right abstractions for implementation. </a:t>
            </a:r>
          </a:p>
          <a:p>
            <a:r>
              <a:rPr lang="en-US" dirty="0"/>
              <a:t>For most complex systems, implementation is not the major problem – requirements engineering, security and dependability, integration with legacy systems and testing are all more significant. </a:t>
            </a:r>
          </a:p>
          <a:p>
            <a:endParaRPr lang="en-US" dirty="0"/>
          </a:p>
        </p:txBody>
      </p:sp>
    </p:spTree>
    <p:extLst>
      <p:ext uri="{BB962C8B-B14F-4D97-AF65-F5344CB8AC3E}">
        <p14:creationId xmlns:p14="http://schemas.microsoft.com/office/powerpoint/2010/main" val="3265318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Adoption of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arguments for platform-independence are only valid for large, long-lifetime systems. For software products and information systems, the savings from the use of MDA are likely to be outweighed by the costs of its introduction and tooling.</a:t>
            </a:r>
            <a:endParaRPr lang="en-GB" dirty="0"/>
          </a:p>
          <a:p>
            <a:r>
              <a:rPr lang="en-GB" dirty="0"/>
              <a:t>The widespread adoption of agile methods over the same period that MDA was evolving has diverted attention away from model-driven approaches.</a:t>
            </a:r>
          </a:p>
          <a:p>
            <a:endParaRPr lang="en-US" dirty="0"/>
          </a:p>
        </p:txBody>
      </p:sp>
    </p:spTree>
    <p:extLst>
      <p:ext uri="{BB962C8B-B14F-4D97-AF65-F5344CB8AC3E}">
        <p14:creationId xmlns:p14="http://schemas.microsoft.com/office/powerpoint/2010/main" val="4122287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Pragmatic MDA</a:t>
            </a:r>
          </a:p>
        </p:txBody>
      </p:sp>
      <p:sp>
        <p:nvSpPr>
          <p:cNvPr id="3" name="Text Placeholder 2"/>
          <p:cNvSpPr>
            <a:spLocks noGrp="1"/>
          </p:cNvSpPr>
          <p:nvPr>
            <p:ph type="body" sz="quarter" idx="12"/>
          </p:nvPr>
        </p:nvSpPr>
        <p:spPr>
          <a:xfrm>
            <a:off x="504267" y="1042214"/>
            <a:ext cx="8226909" cy="4430808"/>
          </a:xfrm>
        </p:spPr>
        <p:txBody>
          <a:bodyPr/>
          <a:lstStyle/>
          <a:p>
            <a:r>
              <a:rPr lang="en-US" sz="1600" dirty="0"/>
              <a:t>Developers use software generation already for ages.</a:t>
            </a:r>
          </a:p>
          <a:p>
            <a:r>
              <a:rPr lang="en-US" sz="1600" dirty="0"/>
              <a:t>So, let’s use the things which “work”.</a:t>
            </a:r>
          </a:p>
          <a:p>
            <a:r>
              <a:rPr lang="en-US" sz="1600" dirty="0"/>
              <a:t>Let’s blend MDA with traditional mechanisms such as </a:t>
            </a:r>
            <a:r>
              <a:rPr lang="en-US" sz="1600" i="1" dirty="0"/>
              <a:t>round-trip engineering</a:t>
            </a:r>
            <a:r>
              <a:rPr lang="en-US" sz="1600" dirty="0"/>
              <a:t>.</a:t>
            </a:r>
          </a:p>
        </p:txBody>
      </p:sp>
      <p:pic>
        <p:nvPicPr>
          <p:cNvPr id="4" name="Picture 3"/>
          <p:cNvPicPr>
            <a:picLocks noChangeAspect="1"/>
          </p:cNvPicPr>
          <p:nvPr/>
        </p:nvPicPr>
        <p:blipFill>
          <a:blip r:embed="rId2"/>
          <a:stretch>
            <a:fillRect/>
          </a:stretch>
        </p:blipFill>
        <p:spPr>
          <a:xfrm>
            <a:off x="1580029" y="2258412"/>
            <a:ext cx="5796490" cy="3214610"/>
          </a:xfrm>
          <a:prstGeom prst="rect">
            <a:avLst/>
          </a:prstGeom>
        </p:spPr>
      </p:pic>
    </p:spTree>
    <p:extLst>
      <p:ext uri="{BB962C8B-B14F-4D97-AF65-F5344CB8AC3E}">
        <p14:creationId xmlns:p14="http://schemas.microsoft.com/office/powerpoint/2010/main" val="2999486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Final questions</a:t>
            </a:r>
          </a:p>
        </p:txBody>
      </p:sp>
      <p:sp>
        <p:nvSpPr>
          <p:cNvPr id="3" name="Text Placeholder 2"/>
          <p:cNvSpPr>
            <a:spLocks noGrp="1"/>
          </p:cNvSpPr>
          <p:nvPr>
            <p:ph type="body" sz="quarter" idx="12"/>
          </p:nvPr>
        </p:nvSpPr>
        <p:spPr>
          <a:xfrm>
            <a:off x="457202" y="1485900"/>
            <a:ext cx="8226909" cy="4511489"/>
          </a:xfrm>
        </p:spPr>
        <p:txBody>
          <a:bodyPr/>
          <a:lstStyle/>
          <a:p>
            <a:r>
              <a:rPr lang="en-US" dirty="0"/>
              <a:t>Do I need to understand software models, UML?</a:t>
            </a:r>
          </a:p>
          <a:p>
            <a:r>
              <a:rPr lang="en-US" dirty="0"/>
              <a:t>Should I do modelling?</a:t>
            </a:r>
          </a:p>
          <a:p>
            <a:r>
              <a:rPr lang="en-US" dirty="0"/>
              <a:t>When should I do modelling?</a:t>
            </a:r>
          </a:p>
          <a:p>
            <a:r>
              <a:rPr lang="en-US" dirty="0"/>
              <a:t>What should I model?</a:t>
            </a:r>
          </a:p>
          <a:p>
            <a:r>
              <a:rPr lang="en-US" dirty="0"/>
              <a:t>Source code as a model?</a:t>
            </a:r>
          </a:p>
          <a:p>
            <a:r>
              <a:rPr lang="en-US" dirty="0"/>
              <a:t>Modelling and Agile?</a:t>
            </a:r>
          </a:p>
          <a:p>
            <a:endParaRPr lang="en-US" dirty="0"/>
          </a:p>
          <a:p>
            <a:endParaRPr lang="en-US" dirty="0"/>
          </a:p>
        </p:txBody>
      </p:sp>
    </p:spTree>
    <p:extLst>
      <p:ext uri="{BB962C8B-B14F-4D97-AF65-F5344CB8AC3E}">
        <p14:creationId xmlns:p14="http://schemas.microsoft.com/office/powerpoint/2010/main" val="59819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perspectives/viewpoints</a:t>
            </a:r>
          </a:p>
        </p:txBody>
      </p:sp>
      <p:sp>
        <p:nvSpPr>
          <p:cNvPr id="3" name="Text Placeholder 2"/>
          <p:cNvSpPr>
            <a:spLocks noGrp="1"/>
          </p:cNvSpPr>
          <p:nvPr>
            <p:ph type="body" sz="quarter" idx="12"/>
          </p:nvPr>
        </p:nvSpPr>
        <p:spPr>
          <a:xfrm>
            <a:off x="457202" y="1270748"/>
            <a:ext cx="8226909" cy="4276165"/>
          </a:xfrm>
        </p:spPr>
        <p:txBody>
          <a:bodyPr/>
          <a:lstStyle/>
          <a:p>
            <a:r>
              <a:rPr lang="en-US" dirty="0"/>
              <a:t>An </a:t>
            </a:r>
            <a:r>
              <a:rPr lang="en-US" b="1" dirty="0"/>
              <a:t>external perspective</a:t>
            </a:r>
            <a:r>
              <a:rPr lang="en-US" dirty="0"/>
              <a:t>, where you model the context or environment of the system.</a:t>
            </a:r>
            <a:endParaRPr lang="en-GB" dirty="0"/>
          </a:p>
          <a:p>
            <a:r>
              <a:rPr lang="en-US" dirty="0"/>
              <a:t>An </a:t>
            </a:r>
            <a:r>
              <a:rPr lang="en-US" b="1" dirty="0"/>
              <a:t>interaction perspective</a:t>
            </a:r>
            <a:r>
              <a:rPr lang="en-US" dirty="0"/>
              <a:t>, where you model the interactions between a system and its environment, or between the components of a system.</a:t>
            </a:r>
            <a:endParaRPr lang="en-GB" dirty="0"/>
          </a:p>
          <a:p>
            <a:r>
              <a:rPr lang="en-US" dirty="0"/>
              <a:t>A </a:t>
            </a:r>
            <a:r>
              <a:rPr lang="en-US" b="1" dirty="0"/>
              <a:t>structural perspective</a:t>
            </a:r>
            <a:r>
              <a:rPr lang="en-US" dirty="0"/>
              <a:t>, where you model the organization of a system or the structure of the data that is processed by the system.</a:t>
            </a:r>
            <a:endParaRPr lang="en-GB" dirty="0"/>
          </a:p>
          <a:p>
            <a:r>
              <a:rPr lang="en-US" dirty="0"/>
              <a:t>A </a:t>
            </a:r>
            <a:r>
              <a:rPr lang="en-US" b="1" dirty="0"/>
              <a:t>behavioral perspective</a:t>
            </a:r>
            <a:r>
              <a:rPr lang="en-US" dirty="0"/>
              <a:t>, where you model the dynamic behavior of the system and how it responds to events. </a:t>
            </a:r>
            <a:endParaRPr lang="en-GB"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504749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a:t>Key</a:t>
            </a:r>
            <a:r>
              <a:rPr lang="lt-LT" dirty="0"/>
              <a:t> </a:t>
            </a:r>
            <a:r>
              <a:rPr lang="lt-LT" dirty="0" err="1"/>
              <a:t>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4178863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72788"/>
            <a:ext cx="8572498" cy="4255995"/>
          </a:xfrm>
        </p:spPr>
        <p:txBody>
          <a:bodyPr/>
          <a:lstStyle/>
          <a:p>
            <a:r>
              <a:rPr lang="en-GB" dirty="0"/>
              <a:t>A model is an abstract view of a system that ignores system details. Complementary system models can be developed to show the system’s context, interactions, structure and </a:t>
            </a:r>
            <a:r>
              <a:rPr lang="en-GB" dirty="0" err="1"/>
              <a:t>behavior</a:t>
            </a:r>
            <a:r>
              <a:rPr lang="en-GB" dirty="0"/>
              <a:t>.</a:t>
            </a:r>
          </a:p>
          <a:p>
            <a:r>
              <a:rPr lang="en-GB" dirty="0"/>
              <a:t>Context models show how a system that is being </a:t>
            </a:r>
            <a:r>
              <a:rPr lang="en-US" dirty="0"/>
              <a:t>modeled is positioned in an environment with other systems and processes. </a:t>
            </a:r>
            <a:endParaRPr lang="en-GB" dirty="0"/>
          </a:p>
          <a:p>
            <a:r>
              <a:rPr lang="en-US" dirty="0"/>
              <a:t>Use case diagrams and sequence diagrams are used to describe the interactions between users and systems in the system being designed. Use cases describe interactions between a system and external actors; sequence diagrams add more information to these by showing interactions between system objects.</a:t>
            </a:r>
            <a:endParaRPr lang="en-GB" dirty="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sz="2400" dirty="0"/>
              <a:t>Structural models show the organization and architecture of a system. Class diagrams are used to define the static structure of classes in a system and their associations.</a:t>
            </a:r>
            <a:endParaRPr lang="en-GB" sz="2400" dirty="0"/>
          </a:p>
          <a:p>
            <a:r>
              <a:rPr lang="en-US" sz="2400" dirty="0"/>
              <a:t>Behavioral models are used to describe the dynamic behavior of an executing system. This behavior can be modeled from the perspective of the data processed by the system, or by the events that stimulate responses from a system.</a:t>
            </a:r>
            <a:endParaRPr lang="en-GB" sz="2400" dirty="0"/>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85939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sz="2400" dirty="0"/>
              <a:t>Activity diagrams may be used to model the processing of data, where each activity represents one process step.</a:t>
            </a:r>
            <a:endParaRPr lang="en-GB" sz="2400" dirty="0"/>
          </a:p>
          <a:p>
            <a:r>
              <a:rPr lang="en-US" sz="2400" dirty="0"/>
              <a:t>State diagrams are used to model a system’s behavior in response to internal or external events. </a:t>
            </a:r>
            <a:endParaRPr lang="en-GB" sz="2400" dirty="0"/>
          </a:p>
          <a:p>
            <a:r>
              <a:rPr lang="en-US" sz="2400" dirty="0"/>
              <a:t>Model-driven engineering is an approach to software development in which a system is represented as a set of models that can be automatically transformed to executable code. </a:t>
            </a:r>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82738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Views</a:t>
            </a:r>
          </a:p>
        </p:txBody>
      </p:sp>
      <p:sp>
        <p:nvSpPr>
          <p:cNvPr id="3" name="Text Placeholder 2"/>
          <p:cNvSpPr>
            <a:spLocks noGrp="1"/>
          </p:cNvSpPr>
          <p:nvPr>
            <p:ph type="body" sz="quarter" idx="12"/>
          </p:nvPr>
        </p:nvSpPr>
        <p:spPr>
          <a:xfrm>
            <a:off x="457202" y="1424354"/>
            <a:ext cx="8226909" cy="4573035"/>
          </a:xfrm>
        </p:spPr>
        <p:txBody>
          <a:bodyPr/>
          <a:lstStyle/>
          <a:p>
            <a:r>
              <a:rPr lang="en-US" dirty="0"/>
              <a:t>Each perspective can be described using several Views. Views are the instances of the perspectives.</a:t>
            </a:r>
          </a:p>
          <a:p>
            <a:r>
              <a:rPr lang="en-US" dirty="0"/>
              <a:t>For example, interaction perspective can be described using Sequence and Activity diagrams.</a:t>
            </a:r>
          </a:p>
          <a:p>
            <a:r>
              <a:rPr lang="en-US" dirty="0"/>
              <a:t>There is no exact science (this is an art after all!) how to map views into perspectives.</a:t>
            </a:r>
          </a:p>
          <a:p>
            <a:r>
              <a:rPr lang="en-US" dirty="0"/>
              <a:t>Any way which allows to describe the system effectively is a good one. </a:t>
            </a:r>
          </a:p>
        </p:txBody>
      </p:sp>
    </p:spTree>
    <p:extLst>
      <p:ext uri="{BB962C8B-B14F-4D97-AF65-F5344CB8AC3E}">
        <p14:creationId xmlns:p14="http://schemas.microsoft.com/office/powerpoint/2010/main" val="94532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An example:</a:t>
            </a:r>
            <a:br>
              <a:rPr lang="en-US" dirty="0"/>
            </a:br>
            <a:r>
              <a:rPr lang="en-US" dirty="0"/>
              <a:t>4+1 Architectural view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80" y="1315916"/>
            <a:ext cx="6743700" cy="4419600"/>
          </a:xfrm>
          <a:prstGeom prst="rect">
            <a:avLst/>
          </a:prstGeom>
        </p:spPr>
      </p:pic>
    </p:spTree>
    <p:extLst>
      <p:ext uri="{BB962C8B-B14F-4D97-AF65-F5344CB8AC3E}">
        <p14:creationId xmlns:p14="http://schemas.microsoft.com/office/powerpoint/2010/main" val="4029648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An example: </a:t>
            </a:r>
            <a:br>
              <a:rPr lang="en-US" dirty="0"/>
            </a:br>
            <a:r>
              <a:rPr lang="en-US" dirty="0"/>
              <a:t>4+1 Architectural view model</a:t>
            </a:r>
          </a:p>
        </p:txBody>
      </p:sp>
      <p:sp>
        <p:nvSpPr>
          <p:cNvPr id="3" name="Text Placeholder 2"/>
          <p:cNvSpPr>
            <a:spLocks noGrp="1"/>
          </p:cNvSpPr>
          <p:nvPr>
            <p:ph type="body" sz="quarter" idx="12"/>
          </p:nvPr>
        </p:nvSpPr>
        <p:spPr>
          <a:xfrm>
            <a:off x="536334" y="1652954"/>
            <a:ext cx="7965828" cy="4573035"/>
          </a:xfrm>
        </p:spPr>
        <p:txBody>
          <a:bodyPr/>
          <a:lstStyle/>
          <a:p>
            <a:r>
              <a:rPr lang="en-US" sz="1600" b="1" i="1" dirty="0"/>
              <a:t>Development view</a:t>
            </a:r>
            <a:r>
              <a:rPr lang="en-US" sz="1600" dirty="0"/>
              <a:t>: illustrates a system from a programmer's perspective and is concerned with software management. It uses the UML </a:t>
            </a:r>
            <a:r>
              <a:rPr lang="en-US" sz="1600" b="1" dirty="0"/>
              <a:t>Component diagram </a:t>
            </a:r>
            <a:r>
              <a:rPr lang="en-US" sz="1600" dirty="0"/>
              <a:t>as well as </a:t>
            </a:r>
            <a:r>
              <a:rPr lang="en-US" sz="1600" b="1" dirty="0"/>
              <a:t>Package diagram</a:t>
            </a:r>
            <a:r>
              <a:rPr lang="en-US" sz="1600" dirty="0"/>
              <a:t> to describe system components. </a:t>
            </a:r>
          </a:p>
          <a:p>
            <a:r>
              <a:rPr lang="en-US" sz="1600" b="1" i="1" dirty="0"/>
              <a:t>Logical view</a:t>
            </a:r>
            <a:r>
              <a:rPr lang="en-US" sz="1600" dirty="0"/>
              <a:t>: concerned with the functionality that the system provides to end-users. It includes, </a:t>
            </a:r>
            <a:r>
              <a:rPr lang="en-US" sz="1600" b="1" dirty="0"/>
              <a:t>class diagrams</a:t>
            </a:r>
            <a:r>
              <a:rPr lang="en-US" sz="1600" dirty="0"/>
              <a:t>, </a:t>
            </a:r>
            <a:r>
              <a:rPr lang="lt-LT" sz="1600" b="1" dirty="0" err="1"/>
              <a:t>object</a:t>
            </a:r>
            <a:r>
              <a:rPr lang="en-US" sz="1600" b="1" dirty="0"/>
              <a:t> diagrams</a:t>
            </a:r>
            <a:r>
              <a:rPr lang="en-US" sz="1600" dirty="0"/>
              <a:t>.</a:t>
            </a:r>
          </a:p>
          <a:p>
            <a:r>
              <a:rPr lang="en-US" sz="1600" b="1" i="1" dirty="0"/>
              <a:t>Physical view</a:t>
            </a:r>
            <a:r>
              <a:rPr lang="en-US" sz="1600" dirty="0"/>
              <a:t>: depicts the system from a system engineer's point of view. </a:t>
            </a:r>
            <a:r>
              <a:rPr lang="en-US" sz="1600" b="1" dirty="0"/>
              <a:t>Deployment diagram </a:t>
            </a:r>
            <a:r>
              <a:rPr lang="en-US" sz="1600" dirty="0"/>
              <a:t>usually is used to represent the physical view.</a:t>
            </a:r>
          </a:p>
          <a:p>
            <a:r>
              <a:rPr lang="en-US" sz="1600" b="1" i="1" dirty="0"/>
              <a:t>Process view</a:t>
            </a:r>
            <a:r>
              <a:rPr lang="en-US" sz="1600" dirty="0"/>
              <a:t>: deals with the dynamic aspects of the system, explains the system processes and how they communicate, and focuses on the runtime behavior of the system. It includes the </a:t>
            </a:r>
            <a:r>
              <a:rPr lang="en-US" sz="1600" b="1" dirty="0"/>
              <a:t>activity diagram</a:t>
            </a:r>
            <a:r>
              <a:rPr lang="en-US" sz="1600" dirty="0"/>
              <a:t>.</a:t>
            </a:r>
          </a:p>
          <a:p>
            <a:r>
              <a:rPr lang="en-US" sz="1600" b="1" i="1" dirty="0"/>
              <a:t>Scenarios</a:t>
            </a:r>
            <a:r>
              <a:rPr lang="en-US" sz="1600" dirty="0"/>
              <a:t>: a small set of </a:t>
            </a:r>
            <a:r>
              <a:rPr lang="en-US" sz="1600" b="1" dirty="0"/>
              <a:t>use cases</a:t>
            </a:r>
            <a:r>
              <a:rPr lang="en-US" sz="1600" dirty="0"/>
              <a:t>, or scenarios, which become a fifth view. The scenarios describe sequences of interactions between objects and between processes. In UML we use </a:t>
            </a:r>
            <a:r>
              <a:rPr lang="en-US" sz="1600" b="1" dirty="0"/>
              <a:t>use case view</a:t>
            </a:r>
            <a:r>
              <a:rPr lang="en-US" sz="1600" dirty="0"/>
              <a:t>.</a:t>
            </a:r>
          </a:p>
        </p:txBody>
      </p:sp>
    </p:spTree>
    <p:extLst>
      <p:ext uri="{BB962C8B-B14F-4D97-AF65-F5344CB8AC3E}">
        <p14:creationId xmlns:p14="http://schemas.microsoft.com/office/powerpoint/2010/main" val="2752167013"/>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C12809-B468-4DCD-B828-C677CEFAE31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2159</TotalTime>
  <Words>3432</Words>
  <Application>Microsoft Office PowerPoint</Application>
  <PresentationFormat>On-screen Show (4:3)</PresentationFormat>
  <Paragraphs>244</Paragraphs>
  <Slides>63</Slides>
  <Notes>4</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63</vt:i4>
      </vt:variant>
    </vt:vector>
  </HeadingPairs>
  <TitlesOfParts>
    <vt:vector size="70" baseType="lpstr">
      <vt:lpstr>Arial</vt:lpstr>
      <vt:lpstr>Calibri</vt:lpstr>
      <vt:lpstr>Roboto Slab</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Blazauskas</cp:lastModifiedBy>
  <cp:revision>326</cp:revision>
  <dcterms:created xsi:type="dcterms:W3CDTF">2017-04-05T12:23:50Z</dcterms:created>
  <dcterms:modified xsi:type="dcterms:W3CDTF">2020-03-29T21:29:16Z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